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9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25" r:id="rId21"/>
    <p:sldId id="274" r:id="rId22"/>
    <p:sldId id="327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28" r:id="rId35"/>
    <p:sldId id="330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32" r:id="rId44"/>
    <p:sldId id="333" r:id="rId45"/>
    <p:sldId id="335" r:id="rId46"/>
    <p:sldId id="336" r:id="rId47"/>
    <p:sldId id="334" r:id="rId48"/>
    <p:sldId id="331" r:id="rId49"/>
    <p:sldId id="293" r:id="rId50"/>
    <p:sldId id="294" r:id="rId51"/>
    <p:sldId id="295" r:id="rId52"/>
    <p:sldId id="339" r:id="rId53"/>
    <p:sldId id="337" r:id="rId54"/>
    <p:sldId id="296" r:id="rId55"/>
    <p:sldId id="297" r:id="rId56"/>
    <p:sldId id="298" r:id="rId57"/>
    <p:sldId id="340" r:id="rId58"/>
    <p:sldId id="300" r:id="rId59"/>
    <p:sldId id="301" r:id="rId60"/>
    <p:sldId id="302" r:id="rId61"/>
    <p:sldId id="303" r:id="rId62"/>
    <p:sldId id="309" r:id="rId63"/>
    <p:sldId id="344" r:id="rId64"/>
    <p:sldId id="345" r:id="rId65"/>
    <p:sldId id="310" r:id="rId66"/>
    <p:sldId id="311" r:id="rId67"/>
    <p:sldId id="343" r:id="rId68"/>
    <p:sldId id="313" r:id="rId69"/>
    <p:sldId id="314" r:id="rId70"/>
    <p:sldId id="315" r:id="rId71"/>
    <p:sldId id="316" r:id="rId72"/>
    <p:sldId id="317" r:id="rId73"/>
    <p:sldId id="346" r:id="rId74"/>
    <p:sldId id="318" r:id="rId75"/>
    <p:sldId id="319" r:id="rId76"/>
    <p:sldId id="305" r:id="rId77"/>
    <p:sldId id="306" r:id="rId78"/>
    <p:sldId id="347" r:id="rId79"/>
    <p:sldId id="307" r:id="rId80"/>
    <p:sldId id="348" r:id="rId81"/>
    <p:sldId id="308" r:id="rId82"/>
    <p:sldId id="342" r:id="rId83"/>
    <p:sldId id="320" r:id="rId84"/>
    <p:sldId id="321" r:id="rId85"/>
    <p:sldId id="322" r:id="rId86"/>
    <p:sldId id="341" r:id="rId87"/>
    <p:sldId id="323" r:id="rId88"/>
    <p:sldId id="324" r:id="rId8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1"/>
      <p:bold r:id="rId92"/>
      <p:italic r:id="rId93"/>
      <p:boldItalic r:id="rId94"/>
    </p:embeddedFont>
    <p:embeddedFont>
      <p:font typeface="Cutive" pitchFamily="2" charset="0"/>
      <p:regular r:id="rId9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i5cOCe2+S+58B5dxWDZVHpOwJg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ECD244-3F59-417F-8B1E-3A886F87F9FC}">
  <a:tblStyle styleId="{73ECD244-3F59-417F-8B1E-3A886F87F9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94805"/>
  </p:normalViewPr>
  <p:slideViewPr>
    <p:cSldViewPr snapToGrid="0" snapToObjects="1">
      <p:cViewPr varScale="1">
        <p:scale>
          <a:sx n="109" d="100"/>
          <a:sy n="109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font" Target="fonts/font1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font" Target="fonts/font4.fntdata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font" Target="fonts/font3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3d49c86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3d49c861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3d49c86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151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484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040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737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7313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556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5327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521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697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226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8122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2889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081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5646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6770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4827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523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2849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51415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63074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99529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8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8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8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8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8" name="Google Shape;128;p8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0" name="Google Shape;130;p8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6" name="Google Shape;146;p9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7" name="Google Shape;147;p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9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9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54" name="Google Shape;154;p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9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7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7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8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9000"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7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6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177" name="Google Shape;177;p1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180" name="Google Shape;180;p1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181" name="Google Shape;181;p1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182" name="Google Shape;182;p1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0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628650" y="2320176"/>
            <a:ext cx="7886700" cy="205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Lot’s Daughters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(Genesis 19)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>
            <a:spLocks noGrp="1"/>
          </p:cNvSpPr>
          <p:nvPr>
            <p:ph type="body" idx="1"/>
          </p:nvPr>
        </p:nvSpPr>
        <p:spPr>
          <a:xfrm>
            <a:off x="216166" y="88138"/>
            <a:ext cx="8711667" cy="63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>
                <a:solidFill>
                  <a:srgbClr val="C00000"/>
                </a:solidFill>
              </a:rPr>
              <a:t>The Setting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>
                <a:solidFill>
                  <a:srgbClr val="C00000"/>
                </a:solidFill>
              </a:rPr>
              <a:t>(Genesis 19)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Lot, the nephew of Abraham, lived in the sinful city of Sodom and had two daughters.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When the homosexual men of the city came to Lot’s house to defile the men that God had sent, Lot offered up his own two daughters instead! 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They were also engaged to be married to two men who had become very comfortable and chose to live in the sinful/perverted city of Sodom than to marry these two virgins.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Worst of all, their own mother was more consumed with her own pleasures and the lifestyle Sodom offered than the well-being of her two daughters.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628650" y="65721"/>
            <a:ext cx="7886700" cy="91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60"/>
              <a:buFont typeface="Calibri"/>
              <a:buNone/>
            </a:pPr>
            <a:r>
              <a:rPr lang="en-US" sz="486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Good Idea – Poor Execution</a:t>
            </a:r>
            <a:endParaRPr sz="3959"/>
          </a:p>
        </p:txBody>
      </p:sp>
      <p:sp>
        <p:nvSpPr>
          <p:cNvPr id="261" name="Google Shape;261;p13"/>
          <p:cNvSpPr txBox="1">
            <a:spLocks noGrp="1"/>
          </p:cNvSpPr>
          <p:nvPr>
            <p:ph type="body" idx="1"/>
          </p:nvPr>
        </p:nvSpPr>
        <p:spPr>
          <a:xfrm>
            <a:off x="448056" y="979138"/>
            <a:ext cx="8375904" cy="565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>
                <a:solidFill>
                  <a:srgbClr val="C00000"/>
                </a:solidFill>
              </a:rPr>
              <a:t>After the destruction of Sodom, the daughters lived in a cave with Lot</a:t>
            </a:r>
            <a:endParaRPr/>
          </a:p>
          <a:p>
            <a:pPr marL="68580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35"/>
              <a:buChar char="•"/>
            </a:pPr>
            <a:r>
              <a:rPr lang="en-US" sz="2035">
                <a:solidFill>
                  <a:srgbClr val="C00000"/>
                </a:solidFill>
              </a:rPr>
              <a:t>Thinking there were no other men alive, they got Lot drunk (this is another story) and slept with him to bear offspring</a:t>
            </a:r>
            <a:endParaRPr/>
          </a:p>
          <a:p>
            <a:pPr marL="68580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35"/>
              <a:buChar char="•"/>
            </a:pPr>
            <a:r>
              <a:rPr lang="en-US" sz="2035">
                <a:solidFill>
                  <a:srgbClr val="C00000"/>
                </a:solidFill>
              </a:rPr>
              <a:t>This incestuous act brought forth two sons, Moab and Ben-Ammi</a:t>
            </a:r>
            <a:endParaRPr/>
          </a:p>
          <a:p>
            <a:pPr marL="68580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35"/>
              <a:buChar char="•"/>
            </a:pPr>
            <a:r>
              <a:rPr lang="en-US" sz="2035">
                <a:solidFill>
                  <a:srgbClr val="C00000"/>
                </a:solidFill>
              </a:rPr>
              <a:t>There ancestors became some of Israel’s greatest enemies (The Moabites and Ammonites)</a:t>
            </a:r>
            <a:endParaRPr/>
          </a:p>
          <a:p>
            <a:pPr marL="68580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35"/>
              <a:buChar char="•"/>
            </a:pPr>
            <a:r>
              <a:rPr lang="en-US" sz="2035">
                <a:solidFill>
                  <a:srgbClr val="C00000"/>
                </a:solidFill>
              </a:rPr>
              <a:t>However, because God is faithful, Moses was not allowed to destroy the them </a:t>
            </a:r>
            <a:endParaRPr/>
          </a:p>
          <a:p>
            <a:pPr marL="68580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35"/>
              <a:buChar char="•"/>
            </a:pPr>
            <a:r>
              <a:rPr lang="en-US" sz="2035">
                <a:solidFill>
                  <a:srgbClr val="C00000"/>
                </a:solidFill>
              </a:rPr>
              <a:t>Likewise, Ruth, the great grandmother of King David was a … you guessed it, a Moabite!</a:t>
            </a:r>
            <a:endParaRPr/>
          </a:p>
          <a:p>
            <a:pPr marL="22860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>
                <a:solidFill>
                  <a:srgbClr val="C00000"/>
                </a:solidFill>
              </a:rPr>
              <a:t>No matter how bad you family situation may be God is able to raise up a king out if it!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title"/>
          </p:nvPr>
        </p:nvSpPr>
        <p:spPr>
          <a:xfrm>
            <a:off x="628650" y="27966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5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279" name="Google Shape;279;p15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281" name="Google Shape;281;p15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title"/>
          </p:nvPr>
        </p:nvSpPr>
        <p:spPr>
          <a:xfrm>
            <a:off x="693387" y="1044776"/>
            <a:ext cx="7886700" cy="476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Leah</a:t>
            </a:r>
            <a:br>
              <a:rPr lang="en-US" sz="594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770" i="1" dirty="0">
                <a:solidFill>
                  <a:srgbClr val="C00000"/>
                </a:solidFill>
              </a:rPr>
              <a:t>Genesis 29 - 32</a:t>
            </a:r>
            <a:br>
              <a:rPr lang="en-US" sz="594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94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 sz="3959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>
            <a:spLocks noGrp="1"/>
          </p:cNvSpPr>
          <p:nvPr>
            <p:ph type="body" idx="1"/>
          </p:nvPr>
        </p:nvSpPr>
        <p:spPr>
          <a:xfrm>
            <a:off x="216166" y="88138"/>
            <a:ext cx="8612245" cy="63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lang="en-US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(Genesis 29 - 31)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Leah was Rachel’s older sister who Jacob was tricked into marrying by their father, Laban.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She might not have been as attractive as her sister Rachel but was very fertile! 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She bore Jacob six sons and one daughter, Dinah </a:t>
            </a:r>
            <a:r>
              <a:rPr lang="en-US" i="1" dirty="0">
                <a:solidFill>
                  <a:srgbClr val="C00000"/>
                </a:solidFill>
              </a:rPr>
              <a:t>(who we will discuss next)</a:t>
            </a:r>
            <a:endParaRPr sz="2800" i="1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Despite all of this, she could not win the heart of Jacob.</a:t>
            </a:r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He </a:t>
            </a:r>
            <a:r>
              <a:rPr lang="en-US" b="1" dirty="0">
                <a:solidFill>
                  <a:srgbClr val="C00000"/>
                </a:solidFill>
              </a:rPr>
              <a:t>loved</a:t>
            </a:r>
            <a:r>
              <a:rPr lang="en-US" dirty="0">
                <a:solidFill>
                  <a:srgbClr val="C00000"/>
                </a:solidFill>
              </a:rPr>
              <a:t> her but was </a:t>
            </a:r>
            <a:r>
              <a:rPr lang="en-US" b="1" dirty="0">
                <a:solidFill>
                  <a:srgbClr val="C00000"/>
                </a:solidFill>
              </a:rPr>
              <a:t>in love </a:t>
            </a:r>
            <a:r>
              <a:rPr lang="en-US" dirty="0">
                <a:solidFill>
                  <a:srgbClr val="C00000"/>
                </a:solidFill>
              </a:rPr>
              <a:t>with Rachel, her sister</a:t>
            </a:r>
            <a:endParaRPr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3d49c861d_0_0"/>
          <p:cNvSpPr txBox="1"/>
          <p:nvPr/>
        </p:nvSpPr>
        <p:spPr>
          <a:xfrm>
            <a:off x="44507" y="41443"/>
            <a:ext cx="8715122" cy="80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4533" lvl="1" algn="ctr">
              <a:lnSpc>
                <a:spcPct val="150000"/>
              </a:lnSpc>
              <a:spcBef>
                <a:spcPts val="500"/>
              </a:spcBef>
              <a:buClr>
                <a:srgbClr val="C00000"/>
              </a:buClr>
              <a:buSzPts val="2000"/>
            </a:pP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What’s in a Name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239DE9-AA70-B247-A680-973CC1F4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77015"/>
              </p:ext>
            </p:extLst>
          </p:nvPr>
        </p:nvGraphicFramePr>
        <p:xfrm>
          <a:off x="345429" y="1277756"/>
          <a:ext cx="8453142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2084">
                  <a:extLst>
                    <a:ext uri="{9D8B030D-6E8A-4147-A177-3AD203B41FA5}">
                      <a16:colId xmlns:a16="http://schemas.microsoft.com/office/drawing/2014/main" val="2092017412"/>
                    </a:ext>
                  </a:extLst>
                </a:gridCol>
                <a:gridCol w="1683143">
                  <a:extLst>
                    <a:ext uri="{9D8B030D-6E8A-4147-A177-3AD203B41FA5}">
                      <a16:colId xmlns:a16="http://schemas.microsoft.com/office/drawing/2014/main" val="1566112729"/>
                    </a:ext>
                  </a:extLst>
                </a:gridCol>
                <a:gridCol w="5267915">
                  <a:extLst>
                    <a:ext uri="{9D8B030D-6E8A-4147-A177-3AD203B41FA5}">
                      <a16:colId xmlns:a16="http://schemas.microsoft.com/office/drawing/2014/main" val="4254975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Mother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Name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8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Leah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Rueben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The Lord has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seen my misery</a:t>
                      </a:r>
                      <a:endParaRPr lang="en-US" sz="1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5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Leah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Simeon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Because the Lord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has heard </a:t>
                      </a:r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that I am not loved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69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Leah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Levi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Now at last my husband will be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attached</a:t>
                      </a:r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 to 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6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Leah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Judah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rgbClr val="C00000"/>
                          </a:solidFill>
                        </a:rPr>
                        <a:t>This time I will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Praise the Lord!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5192"/>
                  </a:ext>
                </a:extLst>
              </a:tr>
            </a:tbl>
          </a:graphicData>
        </a:graphic>
      </p:graphicFrame>
      <p:sp>
        <p:nvSpPr>
          <p:cNvPr id="8" name="Google Shape;299;g53d49c861d_0_0">
            <a:extLst>
              <a:ext uri="{FF2B5EF4-FFF2-40B4-BE49-F238E27FC236}">
                <a16:creationId xmlns:a16="http://schemas.microsoft.com/office/drawing/2014/main" id="{C5F6603E-2B65-DF4B-9B35-9F2996101635}"/>
              </a:ext>
            </a:extLst>
          </p:cNvPr>
          <p:cNvSpPr txBox="1"/>
          <p:nvPr/>
        </p:nvSpPr>
        <p:spPr>
          <a:xfrm>
            <a:off x="384371" y="601549"/>
            <a:ext cx="8498661" cy="49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4533" lvl="1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n-US" sz="2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does these names tell us about the heart of these two sisters?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E3614C-702B-EE43-ABF4-749398041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93771"/>
              </p:ext>
            </p:extLst>
          </p:nvPr>
        </p:nvGraphicFramePr>
        <p:xfrm>
          <a:off x="345429" y="3217753"/>
          <a:ext cx="8453142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2084">
                  <a:extLst>
                    <a:ext uri="{9D8B030D-6E8A-4147-A177-3AD203B41FA5}">
                      <a16:colId xmlns:a16="http://schemas.microsoft.com/office/drawing/2014/main" val="3207362544"/>
                    </a:ext>
                  </a:extLst>
                </a:gridCol>
                <a:gridCol w="1683143">
                  <a:extLst>
                    <a:ext uri="{9D8B030D-6E8A-4147-A177-3AD203B41FA5}">
                      <a16:colId xmlns:a16="http://schemas.microsoft.com/office/drawing/2014/main" val="4002447006"/>
                    </a:ext>
                  </a:extLst>
                </a:gridCol>
                <a:gridCol w="5267915">
                  <a:extLst>
                    <a:ext uri="{9D8B030D-6E8A-4147-A177-3AD203B41FA5}">
                      <a16:colId xmlns:a16="http://schemas.microsoft.com/office/drawing/2014/main" val="1714228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Bilhah </a:t>
                      </a:r>
                      <a:r>
                        <a:rPr lang="en-US" sz="1500" b="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(Rachel)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God has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vindicated me </a:t>
                      </a: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and listened to 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6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Bilhah </a:t>
                      </a:r>
                      <a:r>
                        <a:rPr lang="en-US" sz="1500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(Rachel)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Naphtali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I have had a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struggle</a:t>
                      </a: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 with my sister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and won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99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2626BF-16BC-1B4E-9956-0CB4A4340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52382"/>
              </p:ext>
            </p:extLst>
          </p:nvPr>
        </p:nvGraphicFramePr>
        <p:xfrm>
          <a:off x="345429" y="4069506"/>
          <a:ext cx="8453142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2084">
                  <a:extLst>
                    <a:ext uri="{9D8B030D-6E8A-4147-A177-3AD203B41FA5}">
                      <a16:colId xmlns:a16="http://schemas.microsoft.com/office/drawing/2014/main" val="2084579696"/>
                    </a:ext>
                  </a:extLst>
                </a:gridCol>
                <a:gridCol w="1683143">
                  <a:extLst>
                    <a:ext uri="{9D8B030D-6E8A-4147-A177-3AD203B41FA5}">
                      <a16:colId xmlns:a16="http://schemas.microsoft.com/office/drawing/2014/main" val="4140845706"/>
                    </a:ext>
                  </a:extLst>
                </a:gridCol>
                <a:gridCol w="5267915">
                  <a:extLst>
                    <a:ext uri="{9D8B030D-6E8A-4147-A177-3AD203B41FA5}">
                      <a16:colId xmlns:a16="http://schemas.microsoft.com/office/drawing/2014/main" val="3275486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>
                          <a:solidFill>
                            <a:srgbClr val="7030A0"/>
                          </a:solidFill>
                        </a:rPr>
                        <a:t>Zilpah</a:t>
                      </a:r>
                      <a:r>
                        <a:rPr lang="en-US" sz="1500" b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500" b="0" i="1" dirty="0">
                          <a:solidFill>
                            <a:srgbClr val="7030A0"/>
                          </a:solidFill>
                        </a:rPr>
                        <a:t>(Leah)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7030A0"/>
                          </a:solidFill>
                        </a:rPr>
                        <a:t>Gad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What good Fortune!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1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7030A0"/>
                          </a:solidFill>
                        </a:rPr>
                        <a:t>Zilpah</a:t>
                      </a:r>
                      <a:r>
                        <a:rPr lang="en-US" sz="15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500" i="1" dirty="0">
                          <a:solidFill>
                            <a:srgbClr val="7030A0"/>
                          </a:solidFill>
                        </a:rPr>
                        <a:t>(Leah)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</a:rPr>
                        <a:t>Asher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Happy am I!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932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ACA7FB-4643-D541-B71D-964C114CE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48377"/>
              </p:ext>
            </p:extLst>
          </p:nvPr>
        </p:nvGraphicFramePr>
        <p:xfrm>
          <a:off x="345429" y="4896983"/>
          <a:ext cx="8453142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2084">
                  <a:extLst>
                    <a:ext uri="{9D8B030D-6E8A-4147-A177-3AD203B41FA5}">
                      <a16:colId xmlns:a16="http://schemas.microsoft.com/office/drawing/2014/main" val="3665425934"/>
                    </a:ext>
                  </a:extLst>
                </a:gridCol>
                <a:gridCol w="1683143">
                  <a:extLst>
                    <a:ext uri="{9D8B030D-6E8A-4147-A177-3AD203B41FA5}">
                      <a16:colId xmlns:a16="http://schemas.microsoft.com/office/drawing/2014/main" val="1957600222"/>
                    </a:ext>
                  </a:extLst>
                </a:gridCol>
                <a:gridCol w="5267915">
                  <a:extLst>
                    <a:ext uri="{9D8B030D-6E8A-4147-A177-3AD203B41FA5}">
                      <a16:colId xmlns:a16="http://schemas.microsoft.com/office/drawing/2014/main" val="3275054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Leah</a:t>
                      </a:r>
                      <a:endParaRPr lang="en-US" sz="1500" b="0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Issachar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God has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rewarded me </a:t>
                      </a: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for giving my servant to my husband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Leah</a:t>
                      </a:r>
                      <a:endParaRPr lang="en-US" sz="1500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Zebulun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This time my husband will treat me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with honor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7370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F93E81-F5D1-FC4B-8052-7197045A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64132"/>
              </p:ext>
            </p:extLst>
          </p:nvPr>
        </p:nvGraphicFramePr>
        <p:xfrm>
          <a:off x="345429" y="5744265"/>
          <a:ext cx="8453142" cy="919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02084">
                  <a:extLst>
                    <a:ext uri="{9D8B030D-6E8A-4147-A177-3AD203B41FA5}">
                      <a16:colId xmlns:a16="http://schemas.microsoft.com/office/drawing/2014/main" val="2775695922"/>
                    </a:ext>
                  </a:extLst>
                </a:gridCol>
                <a:gridCol w="1683143">
                  <a:extLst>
                    <a:ext uri="{9D8B030D-6E8A-4147-A177-3AD203B41FA5}">
                      <a16:colId xmlns:a16="http://schemas.microsoft.com/office/drawing/2014/main" val="4193309013"/>
                    </a:ext>
                  </a:extLst>
                </a:gridCol>
                <a:gridCol w="5267915">
                  <a:extLst>
                    <a:ext uri="{9D8B030D-6E8A-4147-A177-3AD203B41FA5}">
                      <a16:colId xmlns:a16="http://schemas.microsoft.com/office/drawing/2014/main" val="3694469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Rachel</a:t>
                      </a:r>
                      <a:endParaRPr lang="en-US" sz="1500" b="0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Joseph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May the Lord </a:t>
                      </a:r>
                      <a:r>
                        <a:rPr lang="en-US" sz="1500" b="1" dirty="0">
                          <a:solidFill>
                            <a:srgbClr val="C00000"/>
                          </a:solidFill>
                        </a:rPr>
                        <a:t>add to me </a:t>
                      </a: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another 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7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Rachel</a:t>
                      </a:r>
                      <a:endParaRPr lang="en-US" sz="1500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Ben-Oni </a:t>
                      </a:r>
                      <a:r>
                        <a:rPr lang="en-US" sz="15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(Rachel)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Benjamin </a:t>
                      </a:r>
                      <a:r>
                        <a:rPr lang="en-US" sz="15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(Jacob)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Son of my Troubles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rgbClr val="C00000"/>
                          </a:solidFill>
                        </a:rPr>
                        <a:t>Son of my Right Hand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>
            <a:spLocks noGrp="1"/>
          </p:cNvSpPr>
          <p:nvPr>
            <p:ph type="title"/>
          </p:nvPr>
        </p:nvSpPr>
        <p:spPr>
          <a:xfrm>
            <a:off x="628650" y="9808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True Love</a:t>
            </a:r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body" idx="1"/>
          </p:nvPr>
        </p:nvSpPr>
        <p:spPr>
          <a:xfrm>
            <a:off x="314325" y="1513210"/>
            <a:ext cx="8515350" cy="455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2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Leah tried to earn Jacob’s love through child-bearing.  </a:t>
            </a:r>
          </a:p>
          <a:p>
            <a:pPr marL="22860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2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True love cannot be earned…</a:t>
            </a:r>
            <a:endParaRPr sz="2400" dirty="0"/>
          </a:p>
          <a:p>
            <a:pPr marL="22860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2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Sometimes a woman can feel unloved by her husband </a:t>
            </a:r>
            <a:endParaRPr lang="en-US" sz="2400" dirty="0"/>
          </a:p>
          <a:p>
            <a:pPr marL="22860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2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Leah experienced this but God heard her prayers and opened her womb.</a:t>
            </a:r>
            <a:endParaRPr sz="2400" dirty="0"/>
          </a:p>
          <a:p>
            <a:pPr marL="22860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2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Despite our imperfections, God can “Open our Wombs” to use us to become fruitful and multiply His Kingdom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628650" y="2255440"/>
            <a:ext cx="7886700" cy="329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“Other” Women </a:t>
            </a:r>
            <a:b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60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Series</a:t>
            </a:r>
            <a:r>
              <a:rPr lang="en-US" sz="40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>
            <a:spLocks noGrp="1"/>
          </p:cNvSpPr>
          <p:nvPr>
            <p:ph type="title"/>
          </p:nvPr>
        </p:nvSpPr>
        <p:spPr>
          <a:xfrm>
            <a:off x="628650" y="9808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True Love</a:t>
            </a:r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body" idx="1"/>
          </p:nvPr>
        </p:nvSpPr>
        <p:spPr>
          <a:xfrm>
            <a:off x="347957" y="1116701"/>
            <a:ext cx="8626110" cy="476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Rachel died several years before Leah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Leah stayed with Jacob as the mother of his many children</a:t>
            </a:r>
            <a:endParaRPr sz="2200" dirty="0"/>
          </a:p>
          <a:p>
            <a:pPr marL="228600" indent="-228600">
              <a:lnSpc>
                <a:spcPct val="150000"/>
              </a:lnSpc>
              <a:buClr>
                <a:srgbClr val="C00000"/>
              </a:buClr>
              <a:buSzPts val="2200"/>
            </a:pPr>
            <a:r>
              <a:rPr lang="en-US" sz="2200" dirty="0">
                <a:solidFill>
                  <a:srgbClr val="C00000"/>
                </a:solidFill>
              </a:rPr>
              <a:t>She is honored as a mother of the twelve tribes of Israel (Ruth 4:11)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Jacob honored her by burying her in the tomb with Abraham, Sarah, Isaac and Rebekah (Gen 49:31)</a:t>
            </a:r>
            <a:endParaRPr sz="2200" dirty="0"/>
          </a:p>
          <a:p>
            <a:pPr marL="228600" indent="-228600">
              <a:lnSpc>
                <a:spcPct val="150000"/>
              </a:lnSpc>
              <a:buClr>
                <a:srgbClr val="C00000"/>
              </a:buClr>
              <a:buSzPts val="2200"/>
            </a:pPr>
            <a:r>
              <a:rPr lang="en-US" sz="2200" dirty="0">
                <a:solidFill>
                  <a:srgbClr val="C00000"/>
                </a:solidFill>
              </a:rPr>
              <a:t>In the end, it was not Rachel, with her fair face and well-proportioned figure that was the mother of the forefather of the Jesus, but the weary-eyed Leah!</a:t>
            </a:r>
            <a:endParaRPr sz="2200" dirty="0">
              <a:solidFill>
                <a:srgbClr val="C0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E190075-1685-4D46-8152-38AF47005460}"/>
              </a:ext>
            </a:extLst>
          </p:cNvPr>
          <p:cNvSpPr/>
          <p:nvPr/>
        </p:nvSpPr>
        <p:spPr>
          <a:xfrm>
            <a:off x="404601" y="6100409"/>
            <a:ext cx="8334797" cy="6595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 anchorCtr="0"/>
          <a:lstStyle/>
          <a:p>
            <a:pPr lvl="0" algn="ctr">
              <a:lnSpc>
                <a:spcPct val="150000"/>
              </a:lnSpc>
              <a:spcBef>
                <a:spcPts val="1000"/>
              </a:spcBef>
              <a:buSzPts val="2800"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Judah </a:t>
            </a:r>
            <a:r>
              <a:rPr lang="en-US" sz="22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-&gt; -&gt; -&gt;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Boaz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-&gt; -&gt; -&gt; </a:t>
            </a: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Jesse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-&gt; -&gt; -&gt;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David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-&gt; -&gt; -&gt;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Jesus!</a:t>
            </a:r>
          </a:p>
        </p:txBody>
      </p:sp>
    </p:spTree>
    <p:extLst>
      <p:ext uri="{BB962C8B-B14F-4D97-AF65-F5344CB8AC3E}">
        <p14:creationId xmlns:p14="http://schemas.microsoft.com/office/powerpoint/2010/main" val="4975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345488" y="1370615"/>
            <a:ext cx="8660948" cy="503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sz="4000" b="1" dirty="0">
                <a:solidFill>
                  <a:srgbClr val="C00000"/>
                </a:solidFill>
              </a:rPr>
              <a:t>Learn to Love</a:t>
            </a:r>
            <a:r>
              <a:rPr lang="en-US" sz="4000" dirty="0">
                <a:solidFill>
                  <a:srgbClr val="C00000"/>
                </a:solidFill>
              </a:rPr>
              <a:t>… </a:t>
            </a:r>
            <a:endParaRPr sz="4000"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 dirty="0">
                <a:solidFill>
                  <a:srgbClr val="C00000"/>
                </a:solidFill>
              </a:rPr>
              <a:t>God, Yourself and Others in the proper perspective (Mark 12:28-29)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sz="3600" b="1" dirty="0">
                <a:solidFill>
                  <a:srgbClr val="C00000"/>
                </a:solidFill>
              </a:rPr>
              <a:t>Learn to Repent and Forgive!</a:t>
            </a:r>
            <a:endParaRPr sz="3600" dirty="0"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 dirty="0">
                <a:solidFill>
                  <a:srgbClr val="C00000"/>
                </a:solidFill>
              </a:rPr>
              <a:t>These are the first and best steps to begin healing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sz="3600" b="1" dirty="0">
                <a:solidFill>
                  <a:srgbClr val="C00000"/>
                </a:solidFill>
              </a:rPr>
              <a:t>Never Lose Faith!</a:t>
            </a:r>
            <a:endParaRPr sz="3600" dirty="0"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 dirty="0">
                <a:solidFill>
                  <a:srgbClr val="C00000"/>
                </a:solidFill>
              </a:rPr>
              <a:t>Some of God’s best work is birthed amid chaos and turmoil</a:t>
            </a:r>
            <a:endParaRPr dirty="0"/>
          </a:p>
        </p:txBody>
      </p:sp>
      <p:sp>
        <p:nvSpPr>
          <p:cNvPr id="311" name="Google Shape;311;p19"/>
          <p:cNvSpPr txBox="1">
            <a:spLocks noGrp="1"/>
          </p:cNvSpPr>
          <p:nvPr>
            <p:ph type="title"/>
          </p:nvPr>
        </p:nvSpPr>
        <p:spPr>
          <a:xfrm>
            <a:off x="628650" y="268022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20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0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324" name="Google Shape;324;p20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628650" y="2206888"/>
            <a:ext cx="7886700" cy="205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Dinah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i="1" dirty="0">
                <a:solidFill>
                  <a:srgbClr val="C00000"/>
                </a:solidFill>
              </a:rPr>
              <a:t>Genesis 34 </a:t>
            </a:r>
            <a:endParaRPr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>
            <a:spLocks noGrp="1"/>
          </p:cNvSpPr>
          <p:nvPr>
            <p:ph type="body" idx="1"/>
          </p:nvPr>
        </p:nvSpPr>
        <p:spPr>
          <a:xfrm>
            <a:off x="216166" y="88138"/>
            <a:ext cx="8711667" cy="63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>
                <a:solidFill>
                  <a:srgbClr val="C00000"/>
                </a:solidFill>
              </a:rPr>
              <a:t>The Setting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>
                <a:solidFill>
                  <a:srgbClr val="C00000"/>
                </a:solidFill>
              </a:rPr>
              <a:t>(Genesis 29 - 31)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Dinah was Jacob’s only daughter (Leah was her mother).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She witnessed all of the turmoil between her mother and her aunt, Rachel being married to the same man… Jacob.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Growing up with 12 brothers, she was not noticed until she met Shechem, the son of a pagan ruler who raped her.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There were several failures in how this situation was handled.</a:t>
            </a:r>
            <a:endParaRPr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600">
                <a:solidFill>
                  <a:srgbClr val="C00000"/>
                </a:solidFill>
              </a:rPr>
              <a:t>Her brothers acted harshly with the men of that city to avenge the family honor</a:t>
            </a:r>
            <a:endParaRPr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600">
                <a:solidFill>
                  <a:srgbClr val="C00000"/>
                </a:solidFill>
              </a:rPr>
              <a:t>Jacob did not provide fatherly guidance to his sons or protection for his daughter emotional well-being</a:t>
            </a:r>
            <a:endParaRPr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600">
                <a:solidFill>
                  <a:srgbClr val="C00000"/>
                </a:solidFill>
              </a:rPr>
              <a:t>The victim, Dinah was completely overlooked in the process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628650" y="18256"/>
            <a:ext cx="7886700" cy="115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 in the “Family”</a:t>
            </a:r>
            <a:endParaRPr/>
          </a:p>
        </p:txBody>
      </p:sp>
      <p:sp>
        <p:nvSpPr>
          <p:cNvPr id="342" name="Google Shape;342;p23"/>
          <p:cNvSpPr txBox="1">
            <a:spLocks noGrp="1"/>
          </p:cNvSpPr>
          <p:nvPr>
            <p:ph type="body" idx="1"/>
          </p:nvPr>
        </p:nvSpPr>
        <p:spPr>
          <a:xfrm>
            <a:off x="628650" y="1480842"/>
            <a:ext cx="7886700" cy="491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How often does this happen today, when the “family name” becomes more important than the individual who is hurting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Tragedies are often concealed or mishandled to protect “the family”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We all probably know someone who have had a “Dinah” experience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Even when it seems that no one cares or notices us, God always cares and He is concerned about the very strands of hair on our heads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Let your self-worth be based in the sight of God, not the opinions of others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628650" y="27966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5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5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357" name="Google Shape;357;p25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360" name="Google Shape;360;p25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361" name="Google Shape;361;p25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628650" y="2206888"/>
            <a:ext cx="7886700" cy="205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Tamar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i="1" dirty="0">
                <a:solidFill>
                  <a:srgbClr val="C00000"/>
                </a:solidFill>
              </a:rPr>
              <a:t>Genesis 38 </a:t>
            </a:r>
            <a:endParaRPr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"/>
          <p:cNvSpPr txBox="1">
            <a:spLocks noGrp="1"/>
          </p:cNvSpPr>
          <p:nvPr>
            <p:ph type="body" idx="1"/>
          </p:nvPr>
        </p:nvSpPr>
        <p:spPr>
          <a:xfrm>
            <a:off x="148590" y="88138"/>
            <a:ext cx="8903970" cy="668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(Genesis 38)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Tamar was the wife of Judah’s son Er, who was wicked, and God put him to death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Judah then told his second son Onan to sleep with his dead brother’s wife to bear children in his name  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Onan ejaculated on the ground instead of impregnating Tamar when he slept with her because he knew the child would not be his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God was not pleased with this and put him to death also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Judah had a third son Shelah,  who was too young to marry Tamar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She was to live as a widow with her father until he became of age</a:t>
            </a:r>
            <a:endParaRPr sz="2800" dirty="0"/>
          </a:p>
          <a:p>
            <a:pPr marL="84533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620557" y="338881"/>
            <a:ext cx="7886700" cy="8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0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Introduction</a:t>
            </a:r>
            <a:endParaRPr sz="3600" dirty="0"/>
          </a:p>
        </p:txBody>
      </p:sp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291313" y="1389265"/>
            <a:ext cx="8561373" cy="556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We all know the stories of Eve, Rachel, Ruth, Esther or Mary to name a few of the outstanding women in the Bible.</a:t>
            </a:r>
            <a:endParaRPr dirty="0"/>
          </a:p>
          <a:p>
            <a:pPr marL="228600" lvl="0" indent="-2286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However, there are some powerful messages incased in the lives of some of the “Other” women in the Bible whose stories are not as pristine or poetic.  </a:t>
            </a:r>
            <a:endParaRPr dirty="0"/>
          </a:p>
          <a:p>
            <a:pPr marL="228600" lvl="0" indent="-2286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Many were abused, treated unfairly or looked down upon.</a:t>
            </a:r>
            <a:endParaRPr dirty="0"/>
          </a:p>
          <a:p>
            <a:pPr marL="228600" lvl="0" indent="-2286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However, God’s hand and scarlet thread of Salvation ran through the lives of some of these ladies.</a:t>
            </a:r>
            <a:endParaRPr dirty="0"/>
          </a:p>
          <a:p>
            <a:pPr marL="228600" lvl="0" indent="-2286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20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This series will focus on how God used these “Other” women of the Bible to shape the path for the coming of Jesus Christ!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>
            <a:spLocks noGrp="1"/>
          </p:cNvSpPr>
          <p:nvPr>
            <p:ph type="body" idx="1"/>
          </p:nvPr>
        </p:nvSpPr>
        <p:spPr>
          <a:xfrm>
            <a:off x="80010" y="88138"/>
            <a:ext cx="9063990" cy="63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6600" b="1" dirty="0">
                <a:solidFill>
                  <a:srgbClr val="C00000"/>
                </a:solidFill>
              </a:rPr>
              <a:t>The Plot Thickens</a:t>
            </a:r>
            <a:endParaRPr sz="36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However, Judah did not keep his word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Later, Judah’s wife died and after he finished grieving, he went to shear his sheep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Tamar heard that he was going and dressed as a harlot with a veil over her face and sat on the road to attract Judah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She knew that he was not giving her his youngest son, so she took matters into her own hands</a:t>
            </a:r>
            <a:endParaRPr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>
            <a:spLocks noGrp="1"/>
          </p:cNvSpPr>
          <p:nvPr>
            <p:ph type="title"/>
          </p:nvPr>
        </p:nvSpPr>
        <p:spPr>
          <a:xfrm>
            <a:off x="628650" y="117335"/>
            <a:ext cx="7886700" cy="96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Divine Destiny</a:t>
            </a:r>
            <a:endParaRPr/>
          </a:p>
        </p:txBody>
      </p:sp>
      <p:sp>
        <p:nvSpPr>
          <p:cNvPr id="385" name="Google Shape;385;p29"/>
          <p:cNvSpPr txBox="1">
            <a:spLocks noGrp="1"/>
          </p:cNvSpPr>
          <p:nvPr>
            <p:ph type="body" idx="1"/>
          </p:nvPr>
        </p:nvSpPr>
        <p:spPr>
          <a:xfrm>
            <a:off x="0" y="1149069"/>
            <a:ext cx="9144000" cy="538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79"/>
              <a:buChar char="•"/>
            </a:pPr>
            <a:r>
              <a:rPr lang="en-US" dirty="0">
                <a:solidFill>
                  <a:srgbClr val="C00000"/>
                </a:solidFill>
              </a:rPr>
              <a:t>Judah asked to sleep with her, not knowing it was Tamar</a:t>
            </a:r>
            <a:endParaRPr sz="4000" dirty="0"/>
          </a:p>
          <a:p>
            <a:pPr marL="6858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43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She negotiated the deal and asked that he give his staff and seal as a pledge</a:t>
            </a:r>
            <a:endParaRPr sz="2200" dirty="0"/>
          </a:p>
          <a:p>
            <a:pPr marL="22860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979"/>
              <a:buChar char="•"/>
            </a:pPr>
            <a:r>
              <a:rPr lang="en-US" dirty="0">
                <a:solidFill>
                  <a:srgbClr val="C00000"/>
                </a:solidFill>
              </a:rPr>
              <a:t>3 months later Judah is told that Tamar is a prostitute and is pregnant</a:t>
            </a:r>
            <a:endParaRPr sz="4000" dirty="0"/>
          </a:p>
          <a:p>
            <a:pPr marL="6858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43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He demands she be put to death</a:t>
            </a:r>
            <a:endParaRPr sz="2200" dirty="0"/>
          </a:p>
          <a:p>
            <a:pPr marL="6858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43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Tamar tells Judah that the father of the child is the man who owns the staff and seal</a:t>
            </a:r>
            <a:endParaRPr sz="2200" dirty="0"/>
          </a:p>
          <a:p>
            <a:pPr marL="22860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979"/>
              <a:buChar char="•"/>
            </a:pPr>
            <a:r>
              <a:rPr lang="en-US" dirty="0">
                <a:solidFill>
                  <a:srgbClr val="C00000"/>
                </a:solidFill>
              </a:rPr>
              <a:t>When Judah see’s that they are his items, he declares that “she has been more righteous than he” because he had not kept his word</a:t>
            </a:r>
            <a:endParaRPr sz="4000" dirty="0"/>
          </a:p>
          <a:p>
            <a:pPr marL="228600" lvl="0" indent="-13081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2000" dirty="0"/>
          </a:p>
          <a:p>
            <a:pPr marL="228600" lvl="0" indent="-13081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>
            <a:spLocks noGrp="1"/>
          </p:cNvSpPr>
          <p:nvPr>
            <p:ph type="title"/>
          </p:nvPr>
        </p:nvSpPr>
        <p:spPr>
          <a:xfrm>
            <a:off x="628650" y="117335"/>
            <a:ext cx="7886700" cy="96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Divine Destiny</a:t>
            </a:r>
            <a:endParaRPr/>
          </a:p>
        </p:txBody>
      </p:sp>
      <p:sp>
        <p:nvSpPr>
          <p:cNvPr id="385" name="Google Shape;385;p29"/>
          <p:cNvSpPr txBox="1">
            <a:spLocks noGrp="1"/>
          </p:cNvSpPr>
          <p:nvPr>
            <p:ph type="body" idx="1"/>
          </p:nvPr>
        </p:nvSpPr>
        <p:spPr>
          <a:xfrm>
            <a:off x="0" y="1149069"/>
            <a:ext cx="9144000" cy="538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979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Tamar gave birth to twins, Perez and Zerah</a:t>
            </a:r>
            <a:endParaRPr sz="4400" dirty="0"/>
          </a:p>
          <a:p>
            <a:pPr marL="6858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430"/>
              <a:buChar char="•"/>
            </a:pPr>
            <a:r>
              <a:rPr lang="en-US" dirty="0">
                <a:solidFill>
                  <a:srgbClr val="C00000"/>
                </a:solidFill>
              </a:rPr>
              <a:t>Matthew 1:3 states that Boaz is from the lineage of Perez </a:t>
            </a:r>
            <a:endParaRPr sz="4000" dirty="0"/>
          </a:p>
          <a:p>
            <a:pPr marL="6858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430"/>
              <a:buChar char="•"/>
            </a:pPr>
            <a:r>
              <a:rPr lang="en-US" dirty="0">
                <a:solidFill>
                  <a:srgbClr val="C00000"/>
                </a:solidFill>
              </a:rPr>
              <a:t>Boaz is the great-grand father of David! </a:t>
            </a:r>
            <a:endParaRPr sz="4000" dirty="0"/>
          </a:p>
          <a:p>
            <a:pPr marL="685800" lvl="1" indent="-2286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430"/>
              <a:buChar char="•"/>
            </a:pPr>
            <a:r>
              <a:rPr lang="en-US" dirty="0">
                <a:solidFill>
                  <a:srgbClr val="C00000"/>
                </a:solidFill>
              </a:rPr>
              <a:t>The genealogy of Jesus flows through the womb of Tamar</a:t>
            </a:r>
            <a:endParaRPr sz="4000" dirty="0"/>
          </a:p>
          <a:p>
            <a:pPr marL="228600" lvl="0" indent="-2286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979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Tamar was determined to have a child and that child had to be from the tribe of Judah – Divine Destiny!</a:t>
            </a:r>
            <a:endParaRPr sz="2400" dirty="0"/>
          </a:p>
          <a:p>
            <a:pPr marL="228600" lvl="0" indent="-13081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2400" dirty="0"/>
          </a:p>
          <a:p>
            <a:pPr marL="228600" lvl="0" indent="-13081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73205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>
            <a:spLocks noGrp="1"/>
          </p:cNvSpPr>
          <p:nvPr>
            <p:ph type="title"/>
          </p:nvPr>
        </p:nvSpPr>
        <p:spPr>
          <a:xfrm>
            <a:off x="628650" y="70000"/>
            <a:ext cx="7886700" cy="4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</a:rPr>
              <a:t>The “Divine” Family Tree</a:t>
            </a:r>
            <a:endParaRPr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AC9A39-A25E-CE48-B67D-4A3C9B462CEF}"/>
              </a:ext>
            </a:extLst>
          </p:cNvPr>
          <p:cNvSpPr/>
          <p:nvPr/>
        </p:nvSpPr>
        <p:spPr>
          <a:xfrm>
            <a:off x="74293" y="985552"/>
            <a:ext cx="1262264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Lot’s Daughter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2E8CD-036A-984C-940C-42E31F8C82EE}"/>
              </a:ext>
            </a:extLst>
          </p:cNvPr>
          <p:cNvSpPr/>
          <p:nvPr/>
        </p:nvSpPr>
        <p:spPr>
          <a:xfrm>
            <a:off x="1523766" y="2113562"/>
            <a:ext cx="1354303" cy="2001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Moab </a:t>
            </a:r>
            <a:r>
              <a:rPr lang="en-US" sz="1100" i="1" dirty="0"/>
              <a:t>(Gen 19)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630B8-0A76-3C40-AC7F-35E08F854603}"/>
              </a:ext>
            </a:extLst>
          </p:cNvPr>
          <p:cNvSpPr/>
          <p:nvPr/>
        </p:nvSpPr>
        <p:spPr>
          <a:xfrm>
            <a:off x="1523765" y="3835574"/>
            <a:ext cx="1354303" cy="2001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BE7AB-B334-BC46-A248-DCB42AE8AC5A}"/>
              </a:ext>
            </a:extLst>
          </p:cNvPr>
          <p:cNvSpPr/>
          <p:nvPr/>
        </p:nvSpPr>
        <p:spPr>
          <a:xfrm>
            <a:off x="4979626" y="2145690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Judah </a:t>
            </a:r>
            <a:r>
              <a:rPr lang="en-US" sz="1100" i="1" dirty="0"/>
              <a:t>(Gen 38)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638FF-447D-A64A-8026-B56C38BA14A1}"/>
              </a:ext>
            </a:extLst>
          </p:cNvPr>
          <p:cNvSpPr/>
          <p:nvPr/>
        </p:nvSpPr>
        <p:spPr>
          <a:xfrm>
            <a:off x="5419201" y="2844428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Perez </a:t>
            </a:r>
            <a:r>
              <a:rPr lang="en-US" sz="1100" i="1" dirty="0"/>
              <a:t>(Ruth 4)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B8365-BA3B-9848-ABD4-47A31031C868}"/>
              </a:ext>
            </a:extLst>
          </p:cNvPr>
          <p:cNvSpPr/>
          <p:nvPr/>
        </p:nvSpPr>
        <p:spPr>
          <a:xfrm>
            <a:off x="5419201" y="3387112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Salmon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BA22A-0787-164C-BCBC-CD6269A81EEC}"/>
              </a:ext>
            </a:extLst>
          </p:cNvPr>
          <p:cNvSpPr/>
          <p:nvPr/>
        </p:nvSpPr>
        <p:spPr>
          <a:xfrm>
            <a:off x="7438501" y="3387112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Rahab </a:t>
            </a:r>
            <a:r>
              <a:rPr lang="en-US" sz="1100" i="1" dirty="0"/>
              <a:t>(Matt 1:5)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9F277-E285-A04F-9C86-41368244483F}"/>
              </a:ext>
            </a:extLst>
          </p:cNvPr>
          <p:cNvSpPr/>
          <p:nvPr/>
        </p:nvSpPr>
        <p:spPr>
          <a:xfrm>
            <a:off x="5419201" y="3835575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Boaz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15E9F0-A6B6-CC4E-9B16-A2609812449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200917" y="2313703"/>
            <a:ext cx="1" cy="152187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6D7C67-ACFD-3F4F-96A9-CDECE5EB336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096353" y="3044569"/>
            <a:ext cx="0" cy="34254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E532779-E64C-A747-91B0-F17D62DEF135}"/>
              </a:ext>
            </a:extLst>
          </p:cNvPr>
          <p:cNvSpPr/>
          <p:nvPr/>
        </p:nvSpPr>
        <p:spPr>
          <a:xfrm>
            <a:off x="3420266" y="4435552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Obed </a:t>
            </a:r>
            <a:r>
              <a:rPr lang="en-US" sz="1100" i="1" dirty="0"/>
              <a:t>(Ruth 4)</a:t>
            </a:r>
            <a:endParaRPr lang="en-US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E023FC-7118-914A-9343-7687DCFBEC40}"/>
              </a:ext>
            </a:extLst>
          </p:cNvPr>
          <p:cNvSpPr/>
          <p:nvPr/>
        </p:nvSpPr>
        <p:spPr>
          <a:xfrm>
            <a:off x="3420266" y="4786484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41A48D-31F5-9A4A-9ACA-DD0834ECDC65}"/>
              </a:ext>
            </a:extLst>
          </p:cNvPr>
          <p:cNvSpPr/>
          <p:nvPr/>
        </p:nvSpPr>
        <p:spPr>
          <a:xfrm>
            <a:off x="3420266" y="5141917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David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D7DD96-83A6-E94E-9E83-DDD3F062EDC8}"/>
              </a:ext>
            </a:extLst>
          </p:cNvPr>
          <p:cNvSpPr/>
          <p:nvPr/>
        </p:nvSpPr>
        <p:spPr>
          <a:xfrm>
            <a:off x="2345995" y="6028634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Mary </a:t>
            </a:r>
            <a:r>
              <a:rPr lang="en-US" sz="1100" i="1" dirty="0"/>
              <a:t>(Luke 3)</a:t>
            </a:r>
            <a:endParaRPr lang="en-US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E00248-BB18-FC46-A236-7C1D51B26976}"/>
              </a:ext>
            </a:extLst>
          </p:cNvPr>
          <p:cNvSpPr/>
          <p:nvPr/>
        </p:nvSpPr>
        <p:spPr>
          <a:xfrm>
            <a:off x="4448890" y="6028632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Joseph </a:t>
            </a:r>
            <a:r>
              <a:rPr lang="en-US" sz="1100" i="1" dirty="0"/>
              <a:t>(Matt 1)</a:t>
            </a:r>
            <a:endParaRPr lang="en-US" i="1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CB5479-CE80-E440-82B1-3B5BDFA2919E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4097418" y="4635693"/>
            <a:ext cx="0" cy="150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21FDBE-92C4-C846-B44B-F312F1EAB767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4097418" y="4986625"/>
            <a:ext cx="0" cy="155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92403771-0784-2F44-A151-E2E4BE548BCA}"/>
              </a:ext>
            </a:extLst>
          </p:cNvPr>
          <p:cNvCxnSpPr>
            <a:cxnSpLocks/>
            <a:stCxn id="176" idx="2"/>
            <a:endCxn id="38" idx="0"/>
          </p:cNvCxnSpPr>
          <p:nvPr/>
        </p:nvCxnSpPr>
        <p:spPr>
          <a:xfrm rot="5400000">
            <a:off x="3390667" y="5314002"/>
            <a:ext cx="347113" cy="1082151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50AAC2E-C32E-6943-AD84-6CB6874C1607}"/>
              </a:ext>
            </a:extLst>
          </p:cNvPr>
          <p:cNvCxnSpPr>
            <a:cxnSpLocks/>
            <a:stCxn id="176" idx="2"/>
            <a:endCxn id="39" idx="0"/>
          </p:cNvCxnSpPr>
          <p:nvPr/>
        </p:nvCxnSpPr>
        <p:spPr>
          <a:xfrm rot="16200000" flipH="1">
            <a:off x="4442115" y="5344704"/>
            <a:ext cx="347111" cy="1020744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3B536E6-3D75-4147-93D7-71EA31193F21}"/>
              </a:ext>
            </a:extLst>
          </p:cNvPr>
          <p:cNvSpPr/>
          <p:nvPr/>
        </p:nvSpPr>
        <p:spPr>
          <a:xfrm>
            <a:off x="3420266" y="6388899"/>
            <a:ext cx="1375417" cy="2061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Jesus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62253CBC-AC12-6247-AE2A-537A7BD27B41}"/>
              </a:ext>
            </a:extLst>
          </p:cNvPr>
          <p:cNvCxnSpPr>
            <a:cxnSpLocks/>
            <a:stCxn id="6" idx="2"/>
            <a:endCxn id="33" idx="0"/>
          </p:cNvCxnSpPr>
          <p:nvPr/>
        </p:nvCxnSpPr>
        <p:spPr>
          <a:xfrm rot="16200000" flipH="1">
            <a:off x="2949249" y="3287382"/>
            <a:ext cx="399837" cy="189650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6DCFE12F-72B2-B849-B103-AF7DABB22D5A}"/>
              </a:ext>
            </a:extLst>
          </p:cNvPr>
          <p:cNvCxnSpPr>
            <a:cxnSpLocks/>
            <a:stCxn id="11" idx="2"/>
            <a:endCxn id="33" idx="0"/>
          </p:cNvCxnSpPr>
          <p:nvPr/>
        </p:nvCxnSpPr>
        <p:spPr>
          <a:xfrm rot="5400000">
            <a:off x="4896968" y="3236167"/>
            <a:ext cx="399836" cy="19989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ED6CE03-19B1-BA45-A30B-8E38CBD19774}"/>
              </a:ext>
            </a:extLst>
          </p:cNvPr>
          <p:cNvSpPr/>
          <p:nvPr/>
        </p:nvSpPr>
        <p:spPr>
          <a:xfrm>
            <a:off x="6855370" y="2154300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Tamar </a:t>
            </a:r>
            <a:r>
              <a:rPr lang="en-US" sz="1100" i="1" dirty="0"/>
              <a:t>(Gen 38)</a:t>
            </a:r>
            <a:endParaRPr lang="en-US" i="1" dirty="0"/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C7DA019D-1D7E-C64B-88A2-76C97233BAC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5627267" y="2375341"/>
            <a:ext cx="498597" cy="43957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132CF27A-A029-3241-9803-B6E56534A6AC}"/>
              </a:ext>
            </a:extLst>
          </p:cNvPr>
          <p:cNvCxnSpPr>
            <a:cxnSpLocks/>
            <a:stCxn id="38" idx="2"/>
            <a:endCxn id="54" idx="1"/>
          </p:cNvCxnSpPr>
          <p:nvPr/>
        </p:nvCxnSpPr>
        <p:spPr>
          <a:xfrm rot="16200000" flipH="1">
            <a:off x="3090117" y="6161804"/>
            <a:ext cx="263179" cy="39711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EE1D3E3-381D-B649-B199-06827B7CC09A}"/>
              </a:ext>
            </a:extLst>
          </p:cNvPr>
          <p:cNvCxnSpPr>
            <a:cxnSpLocks/>
            <a:stCxn id="39" idx="2"/>
            <a:endCxn id="54" idx="3"/>
          </p:cNvCxnSpPr>
          <p:nvPr/>
        </p:nvCxnSpPr>
        <p:spPr>
          <a:xfrm rot="5400000">
            <a:off x="4829273" y="6195184"/>
            <a:ext cx="263181" cy="33035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F7707C7-801E-0343-AB85-34825EB401AF}"/>
              </a:ext>
            </a:extLst>
          </p:cNvPr>
          <p:cNvSpPr/>
          <p:nvPr/>
        </p:nvSpPr>
        <p:spPr>
          <a:xfrm>
            <a:off x="4120145" y="1569613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Jacob </a:t>
            </a:r>
            <a:r>
              <a:rPr lang="en-US" sz="1100" i="1" dirty="0"/>
              <a:t>(Gen 29)</a:t>
            </a:r>
            <a:endParaRPr lang="en-US" i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65C8320-B5ED-994E-BC73-06B9EE8D9BD6}"/>
              </a:ext>
            </a:extLst>
          </p:cNvPr>
          <p:cNvSpPr/>
          <p:nvPr/>
        </p:nvSpPr>
        <p:spPr>
          <a:xfrm>
            <a:off x="5943076" y="1569208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Leah </a:t>
            </a:r>
            <a:r>
              <a:rPr lang="en-US" sz="1100" i="1" dirty="0"/>
              <a:t>(Gen 29)</a:t>
            </a:r>
            <a:endParaRPr lang="en-US" i="1" dirty="0"/>
          </a:p>
        </p:txBody>
      </p: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9760E597-702D-674D-B593-586DADA64D52}"/>
              </a:ext>
            </a:extLst>
          </p:cNvPr>
          <p:cNvCxnSpPr>
            <a:cxnSpLocks/>
            <a:stCxn id="85" idx="2"/>
            <a:endCxn id="7" idx="0"/>
          </p:cNvCxnSpPr>
          <p:nvPr/>
        </p:nvCxnSpPr>
        <p:spPr>
          <a:xfrm rot="16200000" flipH="1">
            <a:off x="5039069" y="1527981"/>
            <a:ext cx="375936" cy="85948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C8CDD71-360B-A740-BC09-D952249457A1}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>
          <a:xfrm flipH="1">
            <a:off x="4795226" y="853390"/>
            <a:ext cx="2070" cy="240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0DFB764-B680-9445-B20B-AF455A623A1E}"/>
              </a:ext>
            </a:extLst>
          </p:cNvPr>
          <p:cNvCxnSpPr>
            <a:cxnSpLocks/>
            <a:stCxn id="98" idx="2"/>
            <a:endCxn id="85" idx="0"/>
          </p:cNvCxnSpPr>
          <p:nvPr/>
        </p:nvCxnSpPr>
        <p:spPr>
          <a:xfrm>
            <a:off x="4795226" y="1293585"/>
            <a:ext cx="2071" cy="276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4F82CF2-063B-7A4E-92D5-676F140E458A}"/>
              </a:ext>
            </a:extLst>
          </p:cNvPr>
          <p:cNvSpPr/>
          <p:nvPr/>
        </p:nvSpPr>
        <p:spPr>
          <a:xfrm>
            <a:off x="1618747" y="985552"/>
            <a:ext cx="1164342" cy="2001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Lot </a:t>
            </a:r>
            <a:r>
              <a:rPr lang="en-US" sz="1100" dirty="0"/>
              <a:t>(</a:t>
            </a:r>
            <a:r>
              <a:rPr lang="en-US" sz="1100" i="1" dirty="0"/>
              <a:t>Gen 19)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6459952-0224-5B40-BDA7-A2046618026F}"/>
              </a:ext>
            </a:extLst>
          </p:cNvPr>
          <p:cNvCxnSpPr>
            <a:cxnSpLocks/>
            <a:stCxn id="86" idx="1"/>
            <a:endCxn id="85" idx="3"/>
          </p:cNvCxnSpPr>
          <p:nvPr/>
        </p:nvCxnSpPr>
        <p:spPr>
          <a:xfrm flipH="1">
            <a:off x="5474448" y="1669279"/>
            <a:ext cx="468628" cy="405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1838C48-931B-F24B-9B27-F02339EBAB9B}"/>
              </a:ext>
            </a:extLst>
          </p:cNvPr>
          <p:cNvCxnSpPr>
            <a:cxnSpLocks/>
            <a:stCxn id="64" idx="1"/>
            <a:endCxn id="7" idx="3"/>
          </p:cNvCxnSpPr>
          <p:nvPr/>
        </p:nvCxnSpPr>
        <p:spPr>
          <a:xfrm flipH="1" flipV="1">
            <a:off x="6333929" y="2245761"/>
            <a:ext cx="521441" cy="861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FBF469C-C033-C141-B066-646F8C54BC6A}"/>
              </a:ext>
            </a:extLst>
          </p:cNvPr>
          <p:cNvCxnSpPr>
            <a:cxnSpLocks/>
            <a:stCxn id="2" idx="3"/>
            <a:endCxn id="105" idx="1"/>
          </p:cNvCxnSpPr>
          <p:nvPr/>
        </p:nvCxnSpPr>
        <p:spPr>
          <a:xfrm>
            <a:off x="1336557" y="1085623"/>
            <a:ext cx="28219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E7EB9C5-2BCB-8E4B-803A-CC9043E0E1A9}"/>
              </a:ext>
            </a:extLst>
          </p:cNvPr>
          <p:cNvCxnSpPr>
            <a:cxnSpLocks/>
            <a:stCxn id="5" idx="0"/>
            <a:endCxn id="105" idx="2"/>
          </p:cNvCxnSpPr>
          <p:nvPr/>
        </p:nvCxnSpPr>
        <p:spPr>
          <a:xfrm flipV="1">
            <a:off x="2200918" y="1185693"/>
            <a:ext cx="0" cy="92786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0CA03B7-E71A-9447-94C7-38FE40DCCB77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6773504" y="3487183"/>
            <a:ext cx="664997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A591555-BA0E-7D46-9ED8-EB8B1887FCFD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096353" y="3587253"/>
            <a:ext cx="0" cy="24832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4432D64-2E00-A948-8240-ACEAFBFA41AB}"/>
              </a:ext>
            </a:extLst>
          </p:cNvPr>
          <p:cNvGrpSpPr/>
          <p:nvPr/>
        </p:nvGrpSpPr>
        <p:grpSpPr>
          <a:xfrm>
            <a:off x="4033725" y="651448"/>
            <a:ext cx="3628028" cy="201942"/>
            <a:chOff x="4033725" y="651448"/>
            <a:chExt cx="3628028" cy="201942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C1BEFED-9027-1A4D-A5FD-9A67CE71B5A4}"/>
                </a:ext>
              </a:extLst>
            </p:cNvPr>
            <p:cNvSpPr/>
            <p:nvPr/>
          </p:nvSpPr>
          <p:spPr>
            <a:xfrm>
              <a:off x="4033725" y="653249"/>
              <a:ext cx="1527141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Abraham </a:t>
              </a:r>
              <a:r>
                <a:rPr lang="en-US" sz="1100" dirty="0"/>
                <a:t>(</a:t>
              </a:r>
              <a:r>
                <a:rPr lang="en-US" sz="1100" i="1" dirty="0"/>
                <a:t>Gen 21)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C4BAE15-FF21-CB41-9574-3F47ABFBE0C0}"/>
                </a:ext>
              </a:extLst>
            </p:cNvPr>
            <p:cNvSpPr/>
            <p:nvPr/>
          </p:nvSpPr>
          <p:spPr>
            <a:xfrm>
              <a:off x="6144965" y="651448"/>
              <a:ext cx="1516788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Sarah </a:t>
              </a:r>
              <a:r>
                <a:rPr lang="en-US" sz="1100" dirty="0"/>
                <a:t>(</a:t>
              </a:r>
              <a:r>
                <a:rPr lang="en-US" sz="1100" i="1" dirty="0"/>
                <a:t>Gen 21)</a:t>
              </a: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4FA55D5-BC80-4444-AE15-23BB696F810B}"/>
                </a:ext>
              </a:extLst>
            </p:cNvPr>
            <p:cNvCxnSpPr>
              <a:stCxn id="97" idx="3"/>
              <a:endCxn id="129" idx="1"/>
            </p:cNvCxnSpPr>
            <p:nvPr/>
          </p:nvCxnSpPr>
          <p:spPr>
            <a:xfrm flipV="1">
              <a:off x="5560866" y="751519"/>
              <a:ext cx="584099" cy="18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92716ED-257F-8648-BCD8-2DECB700003D}"/>
              </a:ext>
            </a:extLst>
          </p:cNvPr>
          <p:cNvGrpSpPr/>
          <p:nvPr/>
        </p:nvGrpSpPr>
        <p:grpSpPr>
          <a:xfrm>
            <a:off x="4029586" y="1092796"/>
            <a:ext cx="3632167" cy="200789"/>
            <a:chOff x="4029586" y="1092796"/>
            <a:chExt cx="3632167" cy="20078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7B7C9DE-6D98-BD4F-A140-47591B5C8CD3}"/>
                </a:ext>
              </a:extLst>
            </p:cNvPr>
            <p:cNvSpPr/>
            <p:nvPr/>
          </p:nvSpPr>
          <p:spPr>
            <a:xfrm>
              <a:off x="4029586" y="1093444"/>
              <a:ext cx="1531279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Isaac </a:t>
              </a:r>
              <a:r>
                <a:rPr lang="en-US" sz="1100" dirty="0"/>
                <a:t>(</a:t>
              </a:r>
              <a:r>
                <a:rPr lang="en-US" sz="1100" i="1" dirty="0"/>
                <a:t>Gen 25)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820152A-18A6-8D4A-A1CA-DF09604AB76D}"/>
                </a:ext>
              </a:extLst>
            </p:cNvPr>
            <p:cNvSpPr/>
            <p:nvPr/>
          </p:nvSpPr>
          <p:spPr>
            <a:xfrm>
              <a:off x="6144965" y="1092796"/>
              <a:ext cx="1516788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Rebekah </a:t>
              </a:r>
              <a:r>
                <a:rPr lang="en-US" sz="1100" dirty="0"/>
                <a:t>(</a:t>
              </a:r>
              <a:r>
                <a:rPr lang="en-US" sz="1100" i="1" dirty="0"/>
                <a:t>Gen 25)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DF36FA6-BA41-8A41-951B-26F4C2E3DECE}"/>
                </a:ext>
              </a:extLst>
            </p:cNvPr>
            <p:cNvCxnSpPr>
              <a:cxnSpLocks/>
              <a:stCxn id="98" idx="3"/>
              <a:endCxn id="154" idx="1"/>
            </p:cNvCxnSpPr>
            <p:nvPr/>
          </p:nvCxnSpPr>
          <p:spPr>
            <a:xfrm flipV="1">
              <a:off x="5560865" y="1192867"/>
              <a:ext cx="584100" cy="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8466B42-554D-604E-A964-B0F940E82D2B}"/>
              </a:ext>
            </a:extLst>
          </p:cNvPr>
          <p:cNvSpPr/>
          <p:nvPr/>
        </p:nvSpPr>
        <p:spPr>
          <a:xfrm>
            <a:off x="3428146" y="5481380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Solomon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50F0B3E-055E-7248-AF80-DA70DA93ACCF}"/>
              </a:ext>
            </a:extLst>
          </p:cNvPr>
          <p:cNvCxnSpPr>
            <a:cxnSpLocks/>
            <a:stCxn id="35" idx="2"/>
            <a:endCxn id="176" idx="0"/>
          </p:cNvCxnSpPr>
          <p:nvPr/>
        </p:nvCxnSpPr>
        <p:spPr>
          <a:xfrm>
            <a:off x="4097418" y="5342058"/>
            <a:ext cx="7880" cy="139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4202CFF-EC9A-1042-ADF5-26AAFE80FBE7}"/>
              </a:ext>
            </a:extLst>
          </p:cNvPr>
          <p:cNvSpPr/>
          <p:nvPr/>
        </p:nvSpPr>
        <p:spPr>
          <a:xfrm>
            <a:off x="5451721" y="5139936"/>
            <a:ext cx="1782557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Bathsheba </a:t>
            </a:r>
            <a:r>
              <a:rPr lang="en-US" sz="1100" i="1" dirty="0"/>
              <a:t>(2 Sam 10)</a:t>
            </a:r>
            <a:endParaRPr lang="en-US" i="1" dirty="0"/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60096C1-EC3E-364D-AD7C-66F66A174461}"/>
              </a:ext>
            </a:extLst>
          </p:cNvPr>
          <p:cNvCxnSpPr>
            <a:cxnSpLocks/>
            <a:stCxn id="184" idx="1"/>
            <a:endCxn id="35" idx="3"/>
          </p:cNvCxnSpPr>
          <p:nvPr/>
        </p:nvCxnSpPr>
        <p:spPr>
          <a:xfrm flipH="1">
            <a:off x="4774569" y="5240007"/>
            <a:ext cx="677152" cy="198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54" grpId="0" animBg="1"/>
      <p:bldP spid="64" grpId="0" animBg="1"/>
      <p:bldP spid="85" grpId="0" animBg="1"/>
      <p:bldP spid="86" grpId="0" animBg="1"/>
      <p:bldP spid="105" grpId="0" animBg="1"/>
      <p:bldP spid="176" grpId="1" animBg="1"/>
      <p:bldP spid="18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title"/>
          </p:nvPr>
        </p:nvSpPr>
        <p:spPr>
          <a:xfrm>
            <a:off x="628650" y="179010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1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1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1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400" name="Google Shape;400;p31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1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403" name="Google Shape;403;p31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405" name="Google Shape;405;p31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628650" y="1388688"/>
            <a:ext cx="7886700" cy="408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Zipporah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i="1" dirty="0">
                <a:solidFill>
                  <a:srgbClr val="C00000"/>
                </a:solidFill>
              </a:rPr>
              <a:t>Exodus 4:24-26</a:t>
            </a:r>
            <a:endParaRPr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345207" cy="63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(Exodus 2:18</a:t>
            </a:r>
            <a:r>
              <a:rPr lang="en-US" sz="2400" i="1">
                <a:solidFill>
                  <a:srgbClr val="C00000"/>
                </a:solidFill>
              </a:rPr>
              <a:t>, 4:24-26; 18:1-6</a:t>
            </a:r>
            <a:r>
              <a:rPr lang="en-US" sz="2400" i="1" dirty="0">
                <a:solidFill>
                  <a:srgbClr val="C00000"/>
                </a:solidFill>
              </a:rPr>
              <a:t>; Numbers 10:29)</a:t>
            </a:r>
            <a:endParaRPr dirty="0"/>
          </a:p>
          <a:p>
            <a:pPr marL="345273" lvl="1" indent="-133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Zipporah was the wife of Moses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Not a lot is known about her except that she was a Midianite (not a Jew), the daughter of Jethro.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 Joseph was sold by his brothers to the Midianites who took him to Egypt.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However, she played a critical part in the events of God’s people  because she kept God from killing her husband when he was disobedient to God’s Command!</a:t>
            </a:r>
            <a:endParaRPr dirty="0"/>
          </a:p>
          <a:p>
            <a:pPr marL="84533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01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360</a:t>
            </a:r>
            <a:r>
              <a:rPr lang="en-US" sz="5400" b="1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  </a:t>
            </a: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/>
          </a:p>
        </p:txBody>
      </p:sp>
      <p:sp>
        <p:nvSpPr>
          <p:cNvPr id="422" name="Google Shape;422;p34"/>
          <p:cNvSpPr txBox="1">
            <a:spLocks noGrp="1"/>
          </p:cNvSpPr>
          <p:nvPr>
            <p:ph type="body" idx="1"/>
          </p:nvPr>
        </p:nvSpPr>
        <p:spPr>
          <a:xfrm>
            <a:off x="388418" y="1108609"/>
            <a:ext cx="8230498" cy="544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Moses was taking a message back to Pharaoh to let God’s firstborn son, Israel go, or he will kill his firstborn son.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However, Moses had not circumcised his first-born son, which displeased God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Just as God was about to kill Moses, Zipporah grabbed a flint stone, circumcised the boy and threw the foreskin at Moses feet and called him a “Bridegroom of Blood”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>
                <a:solidFill>
                  <a:srgbClr val="C00000"/>
                </a:solidFill>
              </a:rPr>
              <a:t>We can only speculate at the meaning of this, but regardless her actions were enough to keep God for killing Moses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At times, a wife (Even an unbelieving one) must stand in the gap for a husband who do not follow God’s Commands  </a:t>
            </a:r>
            <a:endParaRPr/>
          </a:p>
          <a:p>
            <a:pPr marL="22860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428" name="Google Shape;428;p35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>
            <a:spLocks noGrp="1"/>
          </p:cNvSpPr>
          <p:nvPr>
            <p:ph type="title"/>
          </p:nvPr>
        </p:nvSpPr>
        <p:spPr>
          <a:xfrm>
            <a:off x="242762" y="334739"/>
            <a:ext cx="8658476" cy="80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</a:t>
            </a:r>
            <a:endParaRPr sz="3600" dirty="0"/>
          </a:p>
        </p:txBody>
      </p:sp>
      <p:graphicFrame>
        <p:nvGraphicFramePr>
          <p:cNvPr id="199" name="Google Shape;199;p4"/>
          <p:cNvGraphicFramePr/>
          <p:nvPr>
            <p:extLst>
              <p:ext uri="{D42A27DB-BD31-4B8C-83A1-F6EECF244321}">
                <p14:modId xmlns:p14="http://schemas.microsoft.com/office/powerpoint/2010/main" val="3241590749"/>
              </p:ext>
            </p:extLst>
          </p:nvPr>
        </p:nvGraphicFramePr>
        <p:xfrm>
          <a:off x="396510" y="1442958"/>
          <a:ext cx="4175490" cy="4676193"/>
        </p:xfrm>
        <a:graphic>
          <a:graphicData uri="http://schemas.openxmlformats.org/drawingml/2006/table">
            <a:tbl>
              <a:tblPr firstRow="1" bandRow="1">
                <a:noFill/>
                <a:tableStyleId>{73ECD244-3F59-417F-8B1E-3A886F87F9FC}</a:tableStyleId>
              </a:tblPr>
              <a:tblGrid>
                <a:gridCol w="237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Hagar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16 &amp; 21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Lot’s Daughters 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 dirty="0">
                          <a:solidFill>
                            <a:srgbClr val="C00000"/>
                          </a:solidFill>
                        </a:rPr>
                        <a:t>Genesis 19</a:t>
                      </a:r>
                      <a:endParaRPr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Leah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29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Dinah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34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C00000"/>
                          </a:solidFill>
                        </a:rPr>
                        <a:t>Tamar</a:t>
                      </a:r>
                      <a:endParaRPr sz="22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38 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Zipporah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Exodus 4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Rahab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Joshua 2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Jael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Judges 4 &amp; 5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0" name="Google Shape;200;p4"/>
          <p:cNvGraphicFramePr/>
          <p:nvPr/>
        </p:nvGraphicFramePr>
        <p:xfrm>
          <a:off x="5413572" y="1394127"/>
          <a:ext cx="3333925" cy="4773856"/>
        </p:xfrm>
        <a:graphic>
          <a:graphicData uri="http://schemas.openxmlformats.org/drawingml/2006/table">
            <a:tbl>
              <a:tblPr firstRow="1" bandRow="1">
                <a:noFill/>
                <a:tableStyleId>{73ECD244-3F59-417F-8B1E-3A886F87F9FC}</a:tableStyleId>
              </a:tblPr>
              <a:tblGrid>
                <a:gridCol w="152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Hanna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1 Samuel 1 &amp; 2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Abigail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1 Samuel 25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Tamar </a:t>
                      </a:r>
                      <a:b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</a:br>
                      <a:r>
                        <a:rPr lang="en-US" sz="1400" b="0" i="1" u="none" strike="noStrike" cap="none">
                          <a:solidFill>
                            <a:srgbClr val="C00000"/>
                          </a:solidFill>
                        </a:rPr>
                        <a:t>(David’s Daughter) </a:t>
                      </a:r>
                      <a:endParaRPr sz="2200" b="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2 Samuel 13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Elisabeth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Luke 1:39-66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36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6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6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437" name="Google Shape;437;p36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6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6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440" name="Google Shape;440;p36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441" name="Google Shape;441;p36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442" name="Google Shape;442;p36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title"/>
          </p:nvPr>
        </p:nvSpPr>
        <p:spPr>
          <a:xfrm>
            <a:off x="628650" y="1388688"/>
            <a:ext cx="7886700" cy="408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Miriam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i="1" dirty="0">
                <a:solidFill>
                  <a:srgbClr val="C00000"/>
                </a:solidFill>
              </a:rPr>
              <a:t>Exodus 2, 15, Numbers 12</a:t>
            </a:r>
            <a:endParaRPr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82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345207" cy="63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6600" b="1" dirty="0">
                <a:solidFill>
                  <a:srgbClr val="C00000"/>
                </a:solidFill>
              </a:rPr>
              <a:t>The Setting</a:t>
            </a:r>
            <a:endParaRPr sz="36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Miriam was Moses’ older sister (Ex 2:4-7)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She witness her baby brother being lifted from the Nile river by Pharaoh’s daughter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She was a Prophetess, song writer and worship Leader (Ex 15:20-21)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However, she did have some issues – Envy!</a:t>
            </a:r>
            <a:endParaRPr sz="3200" dirty="0"/>
          </a:p>
          <a:p>
            <a:pPr marL="84533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94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01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do you handle Success</a:t>
            </a:r>
            <a:b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(of others)</a:t>
            </a:r>
            <a:endParaRPr i="1" dirty="0"/>
          </a:p>
        </p:txBody>
      </p:sp>
      <p:sp>
        <p:nvSpPr>
          <p:cNvPr id="422" name="Google Shape;422;p34"/>
          <p:cNvSpPr txBox="1">
            <a:spLocks noGrp="1"/>
          </p:cNvSpPr>
          <p:nvPr>
            <p:ph type="body" idx="1"/>
          </p:nvPr>
        </p:nvSpPr>
        <p:spPr>
          <a:xfrm>
            <a:off x="388418" y="1108609"/>
            <a:ext cx="8230498" cy="544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Miriam and Aaron made known their displeasure with the Ethiopian woman whom Moses had married.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They also expressed their dissatisfaction with Moses himself, saying that God did not speak only through Moses, but also through them.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Moses, a very humble and long-suffering man, did not react to their criticisms, but God stepped in.</a:t>
            </a:r>
            <a:endParaRPr dirty="0">
              <a:solidFill>
                <a:srgbClr val="C00000"/>
              </a:solidFill>
            </a:endParaRPr>
          </a:p>
          <a:p>
            <a:pPr marL="22860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266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01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do you handle Success</a:t>
            </a:r>
            <a:b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(of others)</a:t>
            </a:r>
            <a:endParaRPr i="1" dirty="0"/>
          </a:p>
        </p:txBody>
      </p:sp>
      <p:sp>
        <p:nvSpPr>
          <p:cNvPr id="422" name="Google Shape;422;p34"/>
          <p:cNvSpPr txBox="1">
            <a:spLocks noGrp="1"/>
          </p:cNvSpPr>
          <p:nvPr>
            <p:ph type="body" idx="1"/>
          </p:nvPr>
        </p:nvSpPr>
        <p:spPr>
          <a:xfrm>
            <a:off x="388418" y="1108609"/>
            <a:ext cx="8230498" cy="544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400" dirty="0">
                <a:solidFill>
                  <a:srgbClr val="C00000"/>
                </a:solidFill>
              </a:rPr>
              <a:t>The Lord came down in a pillar of cloud, stopped at the entrance of the Tabernacle, and ordered Aaron and Miriam to come out.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400" dirty="0">
                <a:solidFill>
                  <a:srgbClr val="C00000"/>
                </a:solidFill>
              </a:rPr>
              <a:t>Miriam became a leper the moment that the cloud rose from the Tabernacle. 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400" dirty="0">
                <a:solidFill>
                  <a:srgbClr val="C00000"/>
                </a:solidFill>
              </a:rPr>
              <a:t>Aaron looked at her and, turning to Moses, asked for forgiveness, and begged him to restore Miriam’s health.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400" dirty="0">
                <a:solidFill>
                  <a:srgbClr val="C00000"/>
                </a:solidFill>
              </a:rPr>
              <a:t>Moses prayed to God to heal Miriam, and God answered that Miriam should be kept out of the camp for seven days and then should be allowed back.</a:t>
            </a:r>
            <a:endParaRPr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7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428" name="Google Shape;428;p35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103122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36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6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6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437" name="Google Shape;437;p36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6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6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440" name="Google Shape;440;p36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441" name="Google Shape;441;p36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442" name="Google Shape;442;p36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139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7"/>
          <p:cNvSpPr txBox="1">
            <a:spLocks noGrp="1"/>
          </p:cNvSpPr>
          <p:nvPr>
            <p:ph type="title"/>
          </p:nvPr>
        </p:nvSpPr>
        <p:spPr>
          <a:xfrm>
            <a:off x="628650" y="1388688"/>
            <a:ext cx="7886700" cy="408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Rahab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3600" i="1" dirty="0">
                <a:solidFill>
                  <a:srgbClr val="C00000"/>
                </a:solidFill>
              </a:rPr>
              <a:t>Joshua 2; 6, Hebrews 11:31, James 2:25</a:t>
            </a:r>
            <a:endParaRPr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8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345207" cy="640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(Joshua 2)</a:t>
            </a:r>
            <a:endParaRPr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Rahab was a prostitute who lived on the wall of the city of Jericho. 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Some Biblical scholars think she was just an innkeeper… I think she was a prostitute!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She hid the spies that Joshua had sent to provide reconnaissance of the city they were about to overthrow.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Rahab fearfully knew these were men of God because she had heard about them.</a:t>
            </a:r>
            <a:endParaRPr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7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Faith in Action</a:t>
            </a:r>
            <a:endParaRPr dirty="0"/>
          </a:p>
        </p:txBody>
      </p:sp>
      <p:sp>
        <p:nvSpPr>
          <p:cNvPr id="459" name="Google Shape;459;p39"/>
          <p:cNvSpPr txBox="1">
            <a:spLocks noGrp="1"/>
          </p:cNvSpPr>
          <p:nvPr>
            <p:ph type="body" idx="1"/>
          </p:nvPr>
        </p:nvSpPr>
        <p:spPr>
          <a:xfrm>
            <a:off x="300942" y="1192192"/>
            <a:ext cx="8472668" cy="524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 dirty="0">
                <a:solidFill>
                  <a:srgbClr val="C00000"/>
                </a:solidFill>
              </a:rPr>
              <a:t>Rahab realized that “Salvation” would only come to her and her family if they are covered by the “scarlet thread” the men had placed on the window.</a:t>
            </a:r>
            <a:endParaRPr dirty="0"/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 dirty="0">
                <a:solidFill>
                  <a:srgbClr val="C00000"/>
                </a:solidFill>
              </a:rPr>
              <a:t>Rahab’s lifestyle or occupation was not important… it was her faithfulness that mattered.</a:t>
            </a:r>
            <a:endParaRPr dirty="0"/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 dirty="0">
                <a:solidFill>
                  <a:srgbClr val="C00000"/>
                </a:solidFill>
              </a:rPr>
              <a:t>All of Jericho was destroyed except her and her family. </a:t>
            </a:r>
            <a:endParaRPr dirty="0"/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 dirty="0">
                <a:solidFill>
                  <a:srgbClr val="C00000"/>
                </a:solidFill>
              </a:rPr>
              <a:t>Regardless of all else, focus your faith on the saving power of the Blood of Jesus Christ.</a:t>
            </a:r>
            <a:endParaRPr dirty="0"/>
          </a:p>
          <a:p>
            <a:pPr marL="228600" lvl="0" indent="-40639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>
            <a:spLocks noGrp="1"/>
          </p:cNvSpPr>
          <p:nvPr>
            <p:ph type="title"/>
          </p:nvPr>
        </p:nvSpPr>
        <p:spPr>
          <a:xfrm>
            <a:off x="628650" y="364633"/>
            <a:ext cx="7886700" cy="80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0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Learning to Learn</a:t>
            </a:r>
            <a:endParaRPr sz="4000" dirty="0"/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1"/>
          </p:nvPr>
        </p:nvSpPr>
        <p:spPr>
          <a:xfrm>
            <a:off x="433874" y="1414138"/>
            <a:ext cx="8418813" cy="467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>
                <a:solidFill>
                  <a:srgbClr val="C00000"/>
                </a:solidFill>
              </a:rPr>
              <a:t>Approach Biblical teachings from three perspectives: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Historical Perspective – The Setting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Spiritual Perspective – Jesus and the Cross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Personal Perspective – How to Apply it to your Life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7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Faith in Action</a:t>
            </a:r>
            <a:endParaRPr dirty="0"/>
          </a:p>
        </p:txBody>
      </p:sp>
      <p:sp>
        <p:nvSpPr>
          <p:cNvPr id="459" name="Google Shape;459;p39"/>
          <p:cNvSpPr txBox="1">
            <a:spLocks noGrp="1"/>
          </p:cNvSpPr>
          <p:nvPr>
            <p:ph type="body" idx="1"/>
          </p:nvPr>
        </p:nvSpPr>
        <p:spPr>
          <a:xfrm>
            <a:off x="300942" y="1076445"/>
            <a:ext cx="8611563" cy="524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400" b="1" dirty="0">
                <a:solidFill>
                  <a:srgbClr val="C00000"/>
                </a:solidFill>
              </a:rPr>
              <a:t>Acts of Faith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Canaanites have faith in the wall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Joshua had Faith that God would destroy an impenetrable wall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Israelite army had Faith that God would deliver Jericho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Rahab had Faith in a Scarlett Thread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Rahab’s Faith saved the lives of loved ones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James commends Rahab’s works or putting faith into action (James 2:25)</a:t>
            </a:r>
          </a:p>
          <a:p>
            <a:pPr marL="228600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400" b="1" dirty="0">
                <a:solidFill>
                  <a:srgbClr val="C00000"/>
                </a:solidFill>
              </a:rPr>
              <a:t>Hearing Faith vs Recognizing Faith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The people in Jericho “heard” of all the things God had done (2:8-10)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Rahab “Recognized” who God is and had a change of heart (2:11)</a:t>
            </a:r>
          </a:p>
          <a:p>
            <a:pPr marL="685800" lvl="1" indent="-2286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000" dirty="0">
                <a:solidFill>
                  <a:srgbClr val="C00000"/>
                </a:solidFill>
              </a:rPr>
              <a:t>In comparison to Job in in the Book of Job 42:5-6</a:t>
            </a:r>
          </a:p>
          <a:p>
            <a:pPr marL="342900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  <a:buSzPts val="2220"/>
            </a:pPr>
            <a:r>
              <a:rPr lang="en-US" sz="2400" b="1" dirty="0">
                <a:solidFill>
                  <a:srgbClr val="C00000"/>
                </a:solidFill>
              </a:rPr>
              <a:t>Rahab exhibited “Hall of Fame” Faith (Hebrews 11:31) </a:t>
            </a:r>
            <a:endParaRPr sz="2960" b="1" dirty="0"/>
          </a:p>
        </p:txBody>
      </p:sp>
    </p:spTree>
    <p:extLst>
      <p:ext uri="{BB962C8B-B14F-4D97-AF65-F5344CB8AC3E}">
        <p14:creationId xmlns:p14="http://schemas.microsoft.com/office/powerpoint/2010/main" val="4263675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>
            <a:spLocks noGrp="1"/>
          </p:cNvSpPr>
          <p:nvPr>
            <p:ph type="title"/>
          </p:nvPr>
        </p:nvSpPr>
        <p:spPr>
          <a:xfrm>
            <a:off x="628650" y="70000"/>
            <a:ext cx="7886700" cy="4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</a:rPr>
              <a:t>The “Divine” Family Tree</a:t>
            </a:r>
            <a:endParaRPr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AC9A39-A25E-CE48-B67D-4A3C9B462CEF}"/>
              </a:ext>
            </a:extLst>
          </p:cNvPr>
          <p:cNvSpPr/>
          <p:nvPr/>
        </p:nvSpPr>
        <p:spPr>
          <a:xfrm>
            <a:off x="213193" y="1112877"/>
            <a:ext cx="1262264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Lot’s Daughter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2E8CD-036A-984C-940C-42E31F8C82EE}"/>
              </a:ext>
            </a:extLst>
          </p:cNvPr>
          <p:cNvSpPr/>
          <p:nvPr/>
        </p:nvSpPr>
        <p:spPr>
          <a:xfrm>
            <a:off x="1662666" y="2240887"/>
            <a:ext cx="1354303" cy="2001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Moab </a:t>
            </a:r>
            <a:r>
              <a:rPr lang="en-US" sz="1100" i="1" dirty="0"/>
              <a:t>(Gen 19)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630B8-0A76-3C40-AC7F-35E08F854603}"/>
              </a:ext>
            </a:extLst>
          </p:cNvPr>
          <p:cNvSpPr/>
          <p:nvPr/>
        </p:nvSpPr>
        <p:spPr>
          <a:xfrm>
            <a:off x="1662665" y="3962899"/>
            <a:ext cx="1354303" cy="2001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BE7AB-B334-BC46-A248-DCB42AE8AC5A}"/>
              </a:ext>
            </a:extLst>
          </p:cNvPr>
          <p:cNvSpPr/>
          <p:nvPr/>
        </p:nvSpPr>
        <p:spPr>
          <a:xfrm>
            <a:off x="5118526" y="2273015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Judah </a:t>
            </a:r>
            <a:r>
              <a:rPr lang="en-US" sz="1100" i="1" dirty="0"/>
              <a:t>(Gen 38)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638FF-447D-A64A-8026-B56C38BA14A1}"/>
              </a:ext>
            </a:extLst>
          </p:cNvPr>
          <p:cNvSpPr/>
          <p:nvPr/>
        </p:nvSpPr>
        <p:spPr>
          <a:xfrm>
            <a:off x="5558101" y="2971753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Perez </a:t>
            </a:r>
            <a:r>
              <a:rPr lang="en-US" sz="1100" i="1" dirty="0"/>
              <a:t>(Ruth 4)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B8365-BA3B-9848-ABD4-47A31031C868}"/>
              </a:ext>
            </a:extLst>
          </p:cNvPr>
          <p:cNvSpPr/>
          <p:nvPr/>
        </p:nvSpPr>
        <p:spPr>
          <a:xfrm>
            <a:off x="5558101" y="3514437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Salmon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BA22A-0787-164C-BCBC-CD6269A81EEC}"/>
              </a:ext>
            </a:extLst>
          </p:cNvPr>
          <p:cNvSpPr/>
          <p:nvPr/>
        </p:nvSpPr>
        <p:spPr>
          <a:xfrm>
            <a:off x="7577401" y="3514437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Rahab </a:t>
            </a:r>
            <a:r>
              <a:rPr lang="en-US" sz="1100" i="1" dirty="0"/>
              <a:t>(Matt 1:5)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9F277-E285-A04F-9C86-41368244483F}"/>
              </a:ext>
            </a:extLst>
          </p:cNvPr>
          <p:cNvSpPr/>
          <p:nvPr/>
        </p:nvSpPr>
        <p:spPr>
          <a:xfrm>
            <a:off x="5558101" y="3962900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Boaz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15E9F0-A6B6-CC4E-9B16-A2609812449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339817" y="2441028"/>
            <a:ext cx="1" cy="152187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6D7C67-ACFD-3F4F-96A9-CDECE5EB336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235253" y="3171894"/>
            <a:ext cx="0" cy="34254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E532779-E64C-A747-91B0-F17D62DEF135}"/>
              </a:ext>
            </a:extLst>
          </p:cNvPr>
          <p:cNvSpPr/>
          <p:nvPr/>
        </p:nvSpPr>
        <p:spPr>
          <a:xfrm>
            <a:off x="3559166" y="4562877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Obed </a:t>
            </a:r>
            <a:r>
              <a:rPr lang="en-US" sz="1100" i="1" dirty="0"/>
              <a:t>(Ruth 4)</a:t>
            </a:r>
            <a:endParaRPr lang="en-US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E023FC-7118-914A-9343-7687DCFBEC40}"/>
              </a:ext>
            </a:extLst>
          </p:cNvPr>
          <p:cNvSpPr/>
          <p:nvPr/>
        </p:nvSpPr>
        <p:spPr>
          <a:xfrm>
            <a:off x="3559166" y="4913809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41A48D-31F5-9A4A-9ACA-DD0834ECDC65}"/>
              </a:ext>
            </a:extLst>
          </p:cNvPr>
          <p:cNvSpPr/>
          <p:nvPr/>
        </p:nvSpPr>
        <p:spPr>
          <a:xfrm>
            <a:off x="3559166" y="5269242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David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D7DD96-83A6-E94E-9E83-DDD3F062EDC8}"/>
              </a:ext>
            </a:extLst>
          </p:cNvPr>
          <p:cNvSpPr/>
          <p:nvPr/>
        </p:nvSpPr>
        <p:spPr>
          <a:xfrm>
            <a:off x="2484895" y="6155959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Mary </a:t>
            </a:r>
            <a:r>
              <a:rPr lang="en-US" sz="1100" i="1" dirty="0"/>
              <a:t>(Luke 3)</a:t>
            </a:r>
            <a:endParaRPr lang="en-US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E00248-BB18-FC46-A236-7C1D51B26976}"/>
              </a:ext>
            </a:extLst>
          </p:cNvPr>
          <p:cNvSpPr/>
          <p:nvPr/>
        </p:nvSpPr>
        <p:spPr>
          <a:xfrm>
            <a:off x="4587790" y="6155957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Joseph </a:t>
            </a:r>
            <a:r>
              <a:rPr lang="en-US" sz="1100" i="1" dirty="0"/>
              <a:t>(Matt 1)</a:t>
            </a:r>
            <a:endParaRPr lang="en-US" i="1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CB5479-CE80-E440-82B1-3B5BDFA2919E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4236318" y="4763018"/>
            <a:ext cx="0" cy="150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21FDBE-92C4-C846-B44B-F312F1EAB767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4236318" y="5113950"/>
            <a:ext cx="0" cy="155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92403771-0784-2F44-A151-E2E4BE548BCA}"/>
              </a:ext>
            </a:extLst>
          </p:cNvPr>
          <p:cNvCxnSpPr>
            <a:cxnSpLocks/>
            <a:stCxn id="176" idx="2"/>
            <a:endCxn id="38" idx="0"/>
          </p:cNvCxnSpPr>
          <p:nvPr/>
        </p:nvCxnSpPr>
        <p:spPr>
          <a:xfrm rot="5400000">
            <a:off x="3529567" y="5441327"/>
            <a:ext cx="347113" cy="1082151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50AAC2E-C32E-6943-AD84-6CB6874C1607}"/>
              </a:ext>
            </a:extLst>
          </p:cNvPr>
          <p:cNvCxnSpPr>
            <a:cxnSpLocks/>
            <a:stCxn id="176" idx="2"/>
            <a:endCxn id="39" idx="0"/>
          </p:cNvCxnSpPr>
          <p:nvPr/>
        </p:nvCxnSpPr>
        <p:spPr>
          <a:xfrm rot="16200000" flipH="1">
            <a:off x="4581015" y="5472029"/>
            <a:ext cx="347111" cy="1020744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3B536E6-3D75-4147-93D7-71EA31193F21}"/>
              </a:ext>
            </a:extLst>
          </p:cNvPr>
          <p:cNvSpPr/>
          <p:nvPr/>
        </p:nvSpPr>
        <p:spPr>
          <a:xfrm>
            <a:off x="3559166" y="6516224"/>
            <a:ext cx="1375417" cy="2061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Jesus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62253CBC-AC12-6247-AE2A-537A7BD27B41}"/>
              </a:ext>
            </a:extLst>
          </p:cNvPr>
          <p:cNvCxnSpPr>
            <a:cxnSpLocks/>
            <a:stCxn id="6" idx="2"/>
            <a:endCxn id="33" idx="0"/>
          </p:cNvCxnSpPr>
          <p:nvPr/>
        </p:nvCxnSpPr>
        <p:spPr>
          <a:xfrm rot="16200000" flipH="1">
            <a:off x="3088149" y="3414707"/>
            <a:ext cx="399837" cy="189650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6DCFE12F-72B2-B849-B103-AF7DABB22D5A}"/>
              </a:ext>
            </a:extLst>
          </p:cNvPr>
          <p:cNvCxnSpPr>
            <a:cxnSpLocks/>
            <a:stCxn id="11" idx="2"/>
            <a:endCxn id="33" idx="0"/>
          </p:cNvCxnSpPr>
          <p:nvPr/>
        </p:nvCxnSpPr>
        <p:spPr>
          <a:xfrm rot="5400000">
            <a:off x="5035868" y="3363492"/>
            <a:ext cx="399836" cy="19989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ED6CE03-19B1-BA45-A30B-8E38CBD19774}"/>
              </a:ext>
            </a:extLst>
          </p:cNvPr>
          <p:cNvSpPr/>
          <p:nvPr/>
        </p:nvSpPr>
        <p:spPr>
          <a:xfrm>
            <a:off x="6994270" y="2281625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Tamar </a:t>
            </a:r>
            <a:r>
              <a:rPr lang="en-US" sz="1100" i="1" dirty="0"/>
              <a:t>(Gen 38)</a:t>
            </a:r>
            <a:endParaRPr lang="en-US" i="1" dirty="0"/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C7DA019D-1D7E-C64B-88A2-76C97233BAC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5766167" y="2502666"/>
            <a:ext cx="498597" cy="43957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132CF27A-A029-3241-9803-B6E56534A6AC}"/>
              </a:ext>
            </a:extLst>
          </p:cNvPr>
          <p:cNvCxnSpPr>
            <a:cxnSpLocks/>
            <a:stCxn id="38" idx="2"/>
            <a:endCxn id="54" idx="1"/>
          </p:cNvCxnSpPr>
          <p:nvPr/>
        </p:nvCxnSpPr>
        <p:spPr>
          <a:xfrm rot="16200000" flipH="1">
            <a:off x="3229017" y="6289129"/>
            <a:ext cx="263179" cy="39711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EE1D3E3-381D-B649-B199-06827B7CC09A}"/>
              </a:ext>
            </a:extLst>
          </p:cNvPr>
          <p:cNvCxnSpPr>
            <a:cxnSpLocks/>
            <a:stCxn id="39" idx="2"/>
            <a:endCxn id="54" idx="3"/>
          </p:cNvCxnSpPr>
          <p:nvPr/>
        </p:nvCxnSpPr>
        <p:spPr>
          <a:xfrm rot="5400000">
            <a:off x="4968173" y="6322509"/>
            <a:ext cx="263181" cy="33035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F7707C7-801E-0343-AB85-34825EB401AF}"/>
              </a:ext>
            </a:extLst>
          </p:cNvPr>
          <p:cNvSpPr/>
          <p:nvPr/>
        </p:nvSpPr>
        <p:spPr>
          <a:xfrm>
            <a:off x="4259045" y="1696938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Jacob </a:t>
            </a:r>
            <a:r>
              <a:rPr lang="en-US" sz="1100" i="1" dirty="0"/>
              <a:t>(Gen 29)</a:t>
            </a:r>
            <a:endParaRPr lang="en-US" i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65C8320-B5ED-994E-BC73-06B9EE8D9BD6}"/>
              </a:ext>
            </a:extLst>
          </p:cNvPr>
          <p:cNvSpPr/>
          <p:nvPr/>
        </p:nvSpPr>
        <p:spPr>
          <a:xfrm>
            <a:off x="6081976" y="1696533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Leah </a:t>
            </a:r>
            <a:r>
              <a:rPr lang="en-US" sz="1100" i="1" dirty="0"/>
              <a:t>(Gen 29)</a:t>
            </a:r>
            <a:endParaRPr lang="en-US" i="1" dirty="0"/>
          </a:p>
        </p:txBody>
      </p: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9760E597-702D-674D-B593-586DADA64D52}"/>
              </a:ext>
            </a:extLst>
          </p:cNvPr>
          <p:cNvCxnSpPr>
            <a:cxnSpLocks/>
            <a:stCxn id="85" idx="2"/>
            <a:endCxn id="7" idx="0"/>
          </p:cNvCxnSpPr>
          <p:nvPr/>
        </p:nvCxnSpPr>
        <p:spPr>
          <a:xfrm rot="16200000" flipH="1">
            <a:off x="5177969" y="1655306"/>
            <a:ext cx="375936" cy="85948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C8CDD71-360B-A740-BC09-D952249457A1}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>
          <a:xfrm flipH="1">
            <a:off x="4934126" y="980715"/>
            <a:ext cx="2070" cy="240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0DFB764-B680-9445-B20B-AF455A623A1E}"/>
              </a:ext>
            </a:extLst>
          </p:cNvPr>
          <p:cNvCxnSpPr>
            <a:cxnSpLocks/>
            <a:stCxn id="98" idx="2"/>
            <a:endCxn id="85" idx="0"/>
          </p:cNvCxnSpPr>
          <p:nvPr/>
        </p:nvCxnSpPr>
        <p:spPr>
          <a:xfrm>
            <a:off x="4934126" y="1420910"/>
            <a:ext cx="2071" cy="276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4F82CF2-063B-7A4E-92D5-676F140E458A}"/>
              </a:ext>
            </a:extLst>
          </p:cNvPr>
          <p:cNvSpPr/>
          <p:nvPr/>
        </p:nvSpPr>
        <p:spPr>
          <a:xfrm>
            <a:off x="1757647" y="1112877"/>
            <a:ext cx="1164342" cy="2001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Lot </a:t>
            </a:r>
            <a:r>
              <a:rPr lang="en-US" sz="1100" dirty="0"/>
              <a:t>(</a:t>
            </a:r>
            <a:r>
              <a:rPr lang="en-US" sz="1100" i="1" dirty="0"/>
              <a:t>Gen 19)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6459952-0224-5B40-BDA7-A2046618026F}"/>
              </a:ext>
            </a:extLst>
          </p:cNvPr>
          <p:cNvCxnSpPr>
            <a:cxnSpLocks/>
            <a:stCxn id="86" idx="1"/>
            <a:endCxn id="85" idx="3"/>
          </p:cNvCxnSpPr>
          <p:nvPr/>
        </p:nvCxnSpPr>
        <p:spPr>
          <a:xfrm flipH="1">
            <a:off x="5613348" y="1796604"/>
            <a:ext cx="468628" cy="405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1838C48-931B-F24B-9B27-F02339EBAB9B}"/>
              </a:ext>
            </a:extLst>
          </p:cNvPr>
          <p:cNvCxnSpPr>
            <a:cxnSpLocks/>
            <a:stCxn id="64" idx="1"/>
            <a:endCxn id="7" idx="3"/>
          </p:cNvCxnSpPr>
          <p:nvPr/>
        </p:nvCxnSpPr>
        <p:spPr>
          <a:xfrm flipH="1" flipV="1">
            <a:off x="6472829" y="2373086"/>
            <a:ext cx="521441" cy="861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FBF469C-C033-C141-B066-646F8C54BC6A}"/>
              </a:ext>
            </a:extLst>
          </p:cNvPr>
          <p:cNvCxnSpPr>
            <a:cxnSpLocks/>
            <a:stCxn id="2" idx="3"/>
            <a:endCxn id="105" idx="1"/>
          </p:cNvCxnSpPr>
          <p:nvPr/>
        </p:nvCxnSpPr>
        <p:spPr>
          <a:xfrm>
            <a:off x="1475457" y="1212948"/>
            <a:ext cx="28219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E7EB9C5-2BCB-8E4B-803A-CC9043E0E1A9}"/>
              </a:ext>
            </a:extLst>
          </p:cNvPr>
          <p:cNvCxnSpPr>
            <a:cxnSpLocks/>
            <a:stCxn id="5" idx="0"/>
            <a:endCxn id="105" idx="2"/>
          </p:cNvCxnSpPr>
          <p:nvPr/>
        </p:nvCxnSpPr>
        <p:spPr>
          <a:xfrm flipV="1">
            <a:off x="2339818" y="1313018"/>
            <a:ext cx="0" cy="92786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0CA03B7-E71A-9447-94C7-38FE40DCCB77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6912404" y="3614508"/>
            <a:ext cx="664997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A591555-BA0E-7D46-9ED8-EB8B1887FCFD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235253" y="3714578"/>
            <a:ext cx="0" cy="24832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4432D64-2E00-A948-8240-ACEAFBFA41AB}"/>
              </a:ext>
            </a:extLst>
          </p:cNvPr>
          <p:cNvGrpSpPr/>
          <p:nvPr/>
        </p:nvGrpSpPr>
        <p:grpSpPr>
          <a:xfrm>
            <a:off x="4172625" y="778773"/>
            <a:ext cx="3628028" cy="201942"/>
            <a:chOff x="4033725" y="651448"/>
            <a:chExt cx="3628028" cy="201942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C1BEFED-9027-1A4D-A5FD-9A67CE71B5A4}"/>
                </a:ext>
              </a:extLst>
            </p:cNvPr>
            <p:cNvSpPr/>
            <p:nvPr/>
          </p:nvSpPr>
          <p:spPr>
            <a:xfrm>
              <a:off x="4033725" y="653249"/>
              <a:ext cx="1527141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Abraham </a:t>
              </a:r>
              <a:r>
                <a:rPr lang="en-US" sz="1100" dirty="0"/>
                <a:t>(</a:t>
              </a:r>
              <a:r>
                <a:rPr lang="en-US" sz="1100" i="1" dirty="0"/>
                <a:t>Gen 21)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C4BAE15-FF21-CB41-9574-3F47ABFBE0C0}"/>
                </a:ext>
              </a:extLst>
            </p:cNvPr>
            <p:cNvSpPr/>
            <p:nvPr/>
          </p:nvSpPr>
          <p:spPr>
            <a:xfrm>
              <a:off x="6144965" y="651448"/>
              <a:ext cx="1516788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Sarah </a:t>
              </a:r>
              <a:r>
                <a:rPr lang="en-US" sz="1100" dirty="0"/>
                <a:t>(</a:t>
              </a:r>
              <a:r>
                <a:rPr lang="en-US" sz="1100" i="1" dirty="0"/>
                <a:t>Gen 21)</a:t>
              </a: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4FA55D5-BC80-4444-AE15-23BB696F810B}"/>
                </a:ext>
              </a:extLst>
            </p:cNvPr>
            <p:cNvCxnSpPr>
              <a:stCxn id="97" idx="3"/>
              <a:endCxn id="129" idx="1"/>
            </p:cNvCxnSpPr>
            <p:nvPr/>
          </p:nvCxnSpPr>
          <p:spPr>
            <a:xfrm flipV="1">
              <a:off x="5560866" y="751519"/>
              <a:ext cx="584099" cy="18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92716ED-257F-8648-BCD8-2DECB700003D}"/>
              </a:ext>
            </a:extLst>
          </p:cNvPr>
          <p:cNvGrpSpPr/>
          <p:nvPr/>
        </p:nvGrpSpPr>
        <p:grpSpPr>
          <a:xfrm>
            <a:off x="4168486" y="1220121"/>
            <a:ext cx="3632167" cy="200789"/>
            <a:chOff x="4029586" y="1092796"/>
            <a:chExt cx="3632167" cy="20078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7B7C9DE-6D98-BD4F-A140-47591B5C8CD3}"/>
                </a:ext>
              </a:extLst>
            </p:cNvPr>
            <p:cNvSpPr/>
            <p:nvPr/>
          </p:nvSpPr>
          <p:spPr>
            <a:xfrm>
              <a:off x="4029586" y="1093444"/>
              <a:ext cx="1531279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Isaac </a:t>
              </a:r>
              <a:r>
                <a:rPr lang="en-US" sz="1100" dirty="0"/>
                <a:t>(</a:t>
              </a:r>
              <a:r>
                <a:rPr lang="en-US" sz="1100" i="1" dirty="0"/>
                <a:t>Gen 25)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820152A-18A6-8D4A-A1CA-DF09604AB76D}"/>
                </a:ext>
              </a:extLst>
            </p:cNvPr>
            <p:cNvSpPr/>
            <p:nvPr/>
          </p:nvSpPr>
          <p:spPr>
            <a:xfrm>
              <a:off x="6144965" y="1092796"/>
              <a:ext cx="1516788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Rebekah </a:t>
              </a:r>
              <a:r>
                <a:rPr lang="en-US" sz="1100" dirty="0"/>
                <a:t>(</a:t>
              </a:r>
              <a:r>
                <a:rPr lang="en-US" sz="1100" i="1" dirty="0"/>
                <a:t>Gen 25)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DF36FA6-BA41-8A41-951B-26F4C2E3DECE}"/>
                </a:ext>
              </a:extLst>
            </p:cNvPr>
            <p:cNvCxnSpPr>
              <a:cxnSpLocks/>
              <a:stCxn id="98" idx="3"/>
              <a:endCxn id="154" idx="1"/>
            </p:cNvCxnSpPr>
            <p:nvPr/>
          </p:nvCxnSpPr>
          <p:spPr>
            <a:xfrm flipV="1">
              <a:off x="5560865" y="1192867"/>
              <a:ext cx="584100" cy="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8466B42-554D-604E-A964-B0F940E82D2B}"/>
              </a:ext>
            </a:extLst>
          </p:cNvPr>
          <p:cNvSpPr/>
          <p:nvPr/>
        </p:nvSpPr>
        <p:spPr>
          <a:xfrm>
            <a:off x="3567046" y="5608705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Solomon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50F0B3E-055E-7248-AF80-DA70DA93ACCF}"/>
              </a:ext>
            </a:extLst>
          </p:cNvPr>
          <p:cNvCxnSpPr>
            <a:cxnSpLocks/>
            <a:stCxn id="35" idx="2"/>
            <a:endCxn id="176" idx="0"/>
          </p:cNvCxnSpPr>
          <p:nvPr/>
        </p:nvCxnSpPr>
        <p:spPr>
          <a:xfrm>
            <a:off x="4236318" y="5469383"/>
            <a:ext cx="7880" cy="139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4202CFF-EC9A-1042-ADF5-26AAFE80FBE7}"/>
              </a:ext>
            </a:extLst>
          </p:cNvPr>
          <p:cNvSpPr/>
          <p:nvPr/>
        </p:nvSpPr>
        <p:spPr>
          <a:xfrm>
            <a:off x="5590621" y="5267261"/>
            <a:ext cx="1782557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Bathsheba </a:t>
            </a:r>
            <a:r>
              <a:rPr lang="en-US" sz="1100" i="1" dirty="0"/>
              <a:t>(2 Sam 10)</a:t>
            </a:r>
            <a:endParaRPr lang="en-US" i="1" dirty="0"/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60096C1-EC3E-364D-AD7C-66F66A174461}"/>
              </a:ext>
            </a:extLst>
          </p:cNvPr>
          <p:cNvCxnSpPr>
            <a:cxnSpLocks/>
            <a:stCxn id="184" idx="1"/>
            <a:endCxn id="35" idx="3"/>
          </p:cNvCxnSpPr>
          <p:nvPr/>
        </p:nvCxnSpPr>
        <p:spPr>
          <a:xfrm flipH="1">
            <a:off x="4913469" y="5367332"/>
            <a:ext cx="677152" cy="198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FA2CEC3-8A7D-7640-A579-9699132F0CBD}"/>
              </a:ext>
            </a:extLst>
          </p:cNvPr>
          <p:cNvSpPr/>
          <p:nvPr/>
        </p:nvSpPr>
        <p:spPr>
          <a:xfrm>
            <a:off x="7341519" y="3118937"/>
            <a:ext cx="1782558" cy="99113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0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465" name="Google Shape;465;p40"/>
          <p:cNvSpPr txBox="1">
            <a:spLocks noGrp="1"/>
          </p:cNvSpPr>
          <p:nvPr>
            <p:ph type="title"/>
          </p:nvPr>
        </p:nvSpPr>
        <p:spPr>
          <a:xfrm>
            <a:off x="628650" y="27966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41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1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474" name="Google Shape;474;p41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1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1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477" name="Google Shape;477;p41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478" name="Google Shape;478;p41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479" name="Google Shape;479;p41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628650" y="1388688"/>
            <a:ext cx="7886700" cy="408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Jael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i="1" dirty="0">
                <a:solidFill>
                  <a:srgbClr val="C00000"/>
                </a:solidFill>
              </a:rPr>
              <a:t>Judges 4; 5:24-27</a:t>
            </a:r>
            <a:endParaRPr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3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712802" cy="640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(Judges 4; 5:24-27)</a:t>
            </a:r>
            <a:endParaRPr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Sisera – Commander of the Canaanite army</a:t>
            </a:r>
          </a:p>
          <a:p>
            <a:pPr marL="345273" lvl="1" indent="-26074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dirty="0">
                <a:solidFill>
                  <a:srgbClr val="C00000"/>
                </a:solidFill>
              </a:rPr>
              <a:t>Deborah - the Prophetess and a Judge of Israel </a:t>
            </a:r>
          </a:p>
          <a:p>
            <a:pPr marL="345273" lvl="1" indent="-26074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dirty="0">
                <a:solidFill>
                  <a:srgbClr val="C00000"/>
                </a:solidFill>
              </a:rPr>
              <a:t>Barak - the commander of the Israel’s army</a:t>
            </a:r>
          </a:p>
          <a:p>
            <a:pPr marL="345273" lvl="1" indent="-26074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dirty="0">
                <a:solidFill>
                  <a:srgbClr val="C00000"/>
                </a:solidFill>
              </a:rPr>
              <a:t>Heber - a Kenite</a:t>
            </a:r>
          </a:p>
          <a:p>
            <a:pPr marL="345273" lvl="1" indent="-26074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dirty="0">
                <a:solidFill>
                  <a:srgbClr val="C00000"/>
                </a:solidFill>
              </a:rPr>
              <a:t>Jael - the wife of Heber  </a:t>
            </a:r>
            <a:endParaRPr sz="2800" dirty="0"/>
          </a:p>
          <a:p>
            <a:pPr marL="802473" lvl="2" indent="-26074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sz="1800" dirty="0">
                <a:solidFill>
                  <a:srgbClr val="C00000"/>
                </a:solidFill>
              </a:rPr>
              <a:t>God protected the Kenites because they were descendants of Moses father-in-law.</a:t>
            </a:r>
            <a:endParaRPr sz="2400" dirty="0"/>
          </a:p>
          <a:p>
            <a:pPr marL="802473" lvl="2" indent="-26074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sz="1800" dirty="0">
                <a:solidFill>
                  <a:srgbClr val="C00000"/>
                </a:solidFill>
              </a:rPr>
              <a:t>However, Heber had left the Kenites and lived among the Canaanites</a:t>
            </a:r>
            <a:endParaRPr sz="24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Deborah told Barak to attack the Canaanites army led by Sisera.</a:t>
            </a:r>
            <a:endParaRPr sz="2800" dirty="0"/>
          </a:p>
          <a:p>
            <a:pPr marL="802473" lvl="2" indent="-26074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sz="1800" dirty="0">
                <a:solidFill>
                  <a:srgbClr val="C00000"/>
                </a:solidFill>
              </a:rPr>
              <a:t>Barak agreed to attack only if Deborah </a:t>
            </a:r>
            <a:r>
              <a:rPr lang="en-US" sz="1800">
                <a:solidFill>
                  <a:srgbClr val="C00000"/>
                </a:solidFill>
              </a:rPr>
              <a:t>came which </a:t>
            </a:r>
            <a:r>
              <a:rPr lang="en-US" sz="1800" dirty="0">
                <a:solidFill>
                  <a:srgbClr val="C00000"/>
                </a:solidFill>
              </a:rPr>
              <a:t>later hindered his blessings.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666283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4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401851" cy="640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>
                <a:solidFill>
                  <a:srgbClr val="C00000"/>
                </a:solidFill>
              </a:rPr>
              <a:t>Recognize Opportunity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>
                <a:solidFill>
                  <a:srgbClr val="C00000"/>
                </a:solidFill>
              </a:rPr>
              <a:t>(Judges 4; 5:24-27)</a:t>
            </a:r>
            <a:endParaRPr sz="200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God intervened and sent a mighty rain and floods that hindered Sisera’s army and Israel prevailed.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Sisera escaped on foot and Barak chased him.</a:t>
            </a:r>
            <a:endParaRPr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As he came near Heber’s tent, Jael beckoned for him to come in and rest.</a:t>
            </a:r>
            <a:endParaRPr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>
                <a:solidFill>
                  <a:srgbClr val="C00000"/>
                </a:solidFill>
              </a:rPr>
              <a:t>She give him milk to drink and covered him with a rug.</a:t>
            </a:r>
            <a:endParaRPr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>
                <a:solidFill>
                  <a:srgbClr val="C00000"/>
                </a:solidFill>
              </a:rPr>
              <a:t>When he was fast asleep, she took a tent peg and drove it through his temples.</a:t>
            </a:r>
            <a:endParaRPr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>
                <a:solidFill>
                  <a:srgbClr val="C00000"/>
                </a:solidFill>
              </a:rPr>
              <a:t>When Barak arrived, she showed him Sisera lying dead in the tent.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5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 Your Tools</a:t>
            </a:r>
            <a:endParaRPr/>
          </a:p>
        </p:txBody>
      </p:sp>
      <p:sp>
        <p:nvSpPr>
          <p:cNvPr id="502" name="Google Shape;502;p45"/>
          <p:cNvSpPr txBox="1">
            <a:spLocks noGrp="1"/>
          </p:cNvSpPr>
          <p:nvPr>
            <p:ph type="body" idx="1"/>
          </p:nvPr>
        </p:nvSpPr>
        <p:spPr>
          <a:xfrm>
            <a:off x="683956" y="1011505"/>
            <a:ext cx="7831393" cy="578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Victory can come through unexpected sources -- an unarmed woman who kills the commander of the army of the oppressor</a:t>
            </a:r>
            <a:endParaRPr/>
          </a:p>
          <a:p>
            <a:pPr marL="228600" lvl="0" indent="-2286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Jael also used the natural resources God had given her like the tent stake and a hammer</a:t>
            </a:r>
            <a:endParaRPr/>
          </a:p>
          <a:p>
            <a:pPr marL="685800" lvl="1" indent="-228600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Bedouin women like Jael were proficient at pitching tents, so driving one through his head was not too difficult</a:t>
            </a:r>
            <a:endParaRPr/>
          </a:p>
          <a:p>
            <a:pPr marL="228600" lvl="0" indent="-2286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Are we using the natural tools God has given use to bring Him glory, honor and victory?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6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</a:rPr>
              <a:t>Do Not Compromise</a:t>
            </a:r>
            <a:endParaRPr sz="5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6"/>
          <p:cNvSpPr txBox="1">
            <a:spLocks noGrp="1"/>
          </p:cNvSpPr>
          <p:nvPr>
            <p:ph type="body" idx="1"/>
          </p:nvPr>
        </p:nvSpPr>
        <p:spPr>
          <a:xfrm>
            <a:off x="534074" y="1011505"/>
            <a:ext cx="8181047" cy="578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Even though her husband had moved from under the protection of God, Jael risked a lot to ensure Israel’s victory</a:t>
            </a:r>
            <a:endParaRPr/>
          </a:p>
          <a:p>
            <a:pPr marL="228600" lvl="0" indent="-2286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Don’t ever compromise your position and always remain under God’s protection.</a:t>
            </a:r>
            <a:endParaRPr/>
          </a:p>
          <a:p>
            <a:pPr marL="228600" lvl="0" indent="-2286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Her actions also fulfilled Deborah’s prophecy that Sisera would be delivered into the hands of a woman and Barak would not get the credit.</a:t>
            </a:r>
            <a:endParaRPr/>
          </a:p>
          <a:p>
            <a:pPr marL="228600" lvl="0" indent="-2286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>
                <a:solidFill>
                  <a:srgbClr val="C00000"/>
                </a:solidFill>
              </a:rPr>
              <a:t>“Blessed is she among women” is a term given to Jael in Judges 5:24.</a:t>
            </a:r>
            <a:endParaRPr/>
          </a:p>
          <a:p>
            <a:pPr marL="685800" lvl="1" indent="-228600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>
                <a:solidFill>
                  <a:srgbClr val="C00000"/>
                </a:solidFill>
              </a:rPr>
              <a:t>This is what was spoken by Elizabeth of the Virgin Mary in Luke 1:42.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7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514" name="Google Shape;514;p47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title"/>
          </p:nvPr>
        </p:nvSpPr>
        <p:spPr>
          <a:xfrm>
            <a:off x="628650" y="2255440"/>
            <a:ext cx="7886700" cy="205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66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Hagar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(</a:t>
            </a:r>
            <a:r>
              <a:rPr lang="en-US" sz="4800" i="1" dirty="0">
                <a:solidFill>
                  <a:srgbClr val="C00000"/>
                </a:solidFill>
              </a:rPr>
              <a:t>Genesis 16;  21:8-21)</a:t>
            </a:r>
            <a:br>
              <a:rPr lang="en-US" sz="4800" i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p53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3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3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560" name="Google Shape;560;p53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3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3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563" name="Google Shape;563;p53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564" name="Google Shape;564;p53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565" name="Google Shape;565;p53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 txBox="1">
            <a:spLocks noGrp="1"/>
          </p:cNvSpPr>
          <p:nvPr>
            <p:ph type="title"/>
          </p:nvPr>
        </p:nvSpPr>
        <p:spPr>
          <a:xfrm>
            <a:off x="242762" y="334739"/>
            <a:ext cx="8658476" cy="80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</a:t>
            </a:r>
            <a:endParaRPr sz="3600" dirty="0"/>
          </a:p>
        </p:txBody>
      </p:sp>
      <p:graphicFrame>
        <p:nvGraphicFramePr>
          <p:cNvPr id="199" name="Google Shape;199;p4"/>
          <p:cNvGraphicFramePr/>
          <p:nvPr/>
        </p:nvGraphicFramePr>
        <p:xfrm>
          <a:off x="396510" y="1442958"/>
          <a:ext cx="4175490" cy="4676193"/>
        </p:xfrm>
        <a:graphic>
          <a:graphicData uri="http://schemas.openxmlformats.org/drawingml/2006/table">
            <a:tbl>
              <a:tblPr firstRow="1" bandRow="1">
                <a:noFill/>
                <a:tableStyleId>{73ECD244-3F59-417F-8B1E-3A886F87F9FC}</a:tableStyleId>
              </a:tblPr>
              <a:tblGrid>
                <a:gridCol w="237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Hagar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16 &amp; 21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Lot’s Daughters 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 dirty="0">
                          <a:solidFill>
                            <a:srgbClr val="C00000"/>
                          </a:solidFill>
                        </a:rPr>
                        <a:t>Genesis 19</a:t>
                      </a:r>
                      <a:endParaRPr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Leah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29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Dinah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34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C00000"/>
                          </a:solidFill>
                        </a:rPr>
                        <a:t>Tamar</a:t>
                      </a:r>
                      <a:endParaRPr sz="2200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Genesis 38 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Zipporah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Exodus 4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Rahab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Joshua 2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Jael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Judges 4 &amp; 5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0" name="Google Shape;200;p4"/>
          <p:cNvGraphicFramePr/>
          <p:nvPr/>
        </p:nvGraphicFramePr>
        <p:xfrm>
          <a:off x="5413572" y="1394127"/>
          <a:ext cx="3333925" cy="4773856"/>
        </p:xfrm>
        <a:graphic>
          <a:graphicData uri="http://schemas.openxmlformats.org/drawingml/2006/table">
            <a:tbl>
              <a:tblPr firstRow="1" bandRow="1">
                <a:noFill/>
                <a:tableStyleId>{73ECD244-3F59-417F-8B1E-3A886F87F9FC}</a:tableStyleId>
              </a:tblPr>
              <a:tblGrid>
                <a:gridCol w="152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Hanna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1 Samuel 1 &amp; 2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Abigail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1 Samuel 25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Tamar </a:t>
                      </a:r>
                      <a:b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</a:br>
                      <a:r>
                        <a:rPr lang="en-US" sz="1400" b="0" i="1" u="none" strike="noStrike" cap="none">
                          <a:solidFill>
                            <a:srgbClr val="C00000"/>
                          </a:solidFill>
                        </a:rPr>
                        <a:t>(David’s Daughter) </a:t>
                      </a:r>
                      <a:endParaRPr sz="2200" b="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2 Samuel 13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</a:rPr>
                        <a:t>Elisabeth</a:t>
                      </a: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solidFill>
                            <a:srgbClr val="C00000"/>
                          </a:solidFill>
                        </a:rPr>
                        <a:t>Luke 1:39-66</a:t>
                      </a:r>
                      <a:endParaRPr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i="1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846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 txBox="1">
            <a:spLocks noGrp="1"/>
          </p:cNvSpPr>
          <p:nvPr>
            <p:ph type="title"/>
          </p:nvPr>
        </p:nvSpPr>
        <p:spPr>
          <a:xfrm>
            <a:off x="628650" y="70000"/>
            <a:ext cx="7886700" cy="4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</a:rPr>
              <a:t>The “Divine” Family Tree</a:t>
            </a:r>
            <a:endParaRPr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AC9A39-A25E-CE48-B67D-4A3C9B462CEF}"/>
              </a:ext>
            </a:extLst>
          </p:cNvPr>
          <p:cNvSpPr/>
          <p:nvPr/>
        </p:nvSpPr>
        <p:spPr>
          <a:xfrm>
            <a:off x="213193" y="1112877"/>
            <a:ext cx="1262264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Lot’s Daughter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2E8CD-036A-984C-940C-42E31F8C82EE}"/>
              </a:ext>
            </a:extLst>
          </p:cNvPr>
          <p:cNvSpPr/>
          <p:nvPr/>
        </p:nvSpPr>
        <p:spPr>
          <a:xfrm>
            <a:off x="1662666" y="2240887"/>
            <a:ext cx="1354303" cy="2001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Moab </a:t>
            </a:r>
            <a:r>
              <a:rPr lang="en-US" sz="1100" i="1" dirty="0"/>
              <a:t>(Gen 19)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630B8-0A76-3C40-AC7F-35E08F854603}"/>
              </a:ext>
            </a:extLst>
          </p:cNvPr>
          <p:cNvSpPr/>
          <p:nvPr/>
        </p:nvSpPr>
        <p:spPr>
          <a:xfrm>
            <a:off x="1662665" y="3962899"/>
            <a:ext cx="1354303" cy="2001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BE7AB-B334-BC46-A248-DCB42AE8AC5A}"/>
              </a:ext>
            </a:extLst>
          </p:cNvPr>
          <p:cNvSpPr/>
          <p:nvPr/>
        </p:nvSpPr>
        <p:spPr>
          <a:xfrm>
            <a:off x="5118526" y="2273015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Judah </a:t>
            </a:r>
            <a:r>
              <a:rPr lang="en-US" sz="1100" i="1" dirty="0"/>
              <a:t>(Gen 38)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638FF-447D-A64A-8026-B56C38BA14A1}"/>
              </a:ext>
            </a:extLst>
          </p:cNvPr>
          <p:cNvSpPr/>
          <p:nvPr/>
        </p:nvSpPr>
        <p:spPr>
          <a:xfrm>
            <a:off x="5558101" y="2971753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Perez </a:t>
            </a:r>
            <a:r>
              <a:rPr lang="en-US" sz="1100" i="1" dirty="0"/>
              <a:t>(Ruth 4)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B8365-BA3B-9848-ABD4-47A31031C868}"/>
              </a:ext>
            </a:extLst>
          </p:cNvPr>
          <p:cNvSpPr/>
          <p:nvPr/>
        </p:nvSpPr>
        <p:spPr>
          <a:xfrm>
            <a:off x="5558101" y="3514437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Salmon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BA22A-0787-164C-BCBC-CD6269A81EEC}"/>
              </a:ext>
            </a:extLst>
          </p:cNvPr>
          <p:cNvSpPr/>
          <p:nvPr/>
        </p:nvSpPr>
        <p:spPr>
          <a:xfrm>
            <a:off x="7577401" y="3514437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Rahab </a:t>
            </a:r>
            <a:r>
              <a:rPr lang="en-US" sz="1100" i="1" dirty="0"/>
              <a:t>(Matt 1:5)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09F277-E285-A04F-9C86-41368244483F}"/>
              </a:ext>
            </a:extLst>
          </p:cNvPr>
          <p:cNvSpPr/>
          <p:nvPr/>
        </p:nvSpPr>
        <p:spPr>
          <a:xfrm>
            <a:off x="5558101" y="3962900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Boaz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15E9F0-A6B6-CC4E-9B16-A2609812449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2339817" y="2441028"/>
            <a:ext cx="1" cy="152187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6D7C67-ACFD-3F4F-96A9-CDECE5EB336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235253" y="3171894"/>
            <a:ext cx="0" cy="34254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E532779-E64C-A747-91B0-F17D62DEF135}"/>
              </a:ext>
            </a:extLst>
          </p:cNvPr>
          <p:cNvSpPr/>
          <p:nvPr/>
        </p:nvSpPr>
        <p:spPr>
          <a:xfrm>
            <a:off x="3559166" y="4562877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Obed </a:t>
            </a:r>
            <a:r>
              <a:rPr lang="en-US" sz="1100" i="1" dirty="0"/>
              <a:t>(Ruth 4)</a:t>
            </a:r>
            <a:endParaRPr lang="en-US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E023FC-7118-914A-9343-7687DCFBEC40}"/>
              </a:ext>
            </a:extLst>
          </p:cNvPr>
          <p:cNvSpPr/>
          <p:nvPr/>
        </p:nvSpPr>
        <p:spPr>
          <a:xfrm>
            <a:off x="3559166" y="4913809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41A48D-31F5-9A4A-9ACA-DD0834ECDC65}"/>
              </a:ext>
            </a:extLst>
          </p:cNvPr>
          <p:cNvSpPr/>
          <p:nvPr/>
        </p:nvSpPr>
        <p:spPr>
          <a:xfrm>
            <a:off x="3559166" y="5269242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David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D7DD96-83A6-E94E-9E83-DDD3F062EDC8}"/>
              </a:ext>
            </a:extLst>
          </p:cNvPr>
          <p:cNvSpPr/>
          <p:nvPr/>
        </p:nvSpPr>
        <p:spPr>
          <a:xfrm>
            <a:off x="2484895" y="6155959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Mary </a:t>
            </a:r>
            <a:r>
              <a:rPr lang="en-US" sz="1100" i="1" dirty="0"/>
              <a:t>(Luke 3)</a:t>
            </a:r>
            <a:endParaRPr lang="en-US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E00248-BB18-FC46-A236-7C1D51B26976}"/>
              </a:ext>
            </a:extLst>
          </p:cNvPr>
          <p:cNvSpPr/>
          <p:nvPr/>
        </p:nvSpPr>
        <p:spPr>
          <a:xfrm>
            <a:off x="4587790" y="6155957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Joseph </a:t>
            </a:r>
            <a:r>
              <a:rPr lang="en-US" sz="1100" i="1" dirty="0"/>
              <a:t>(Matt 1)</a:t>
            </a:r>
            <a:endParaRPr lang="en-US" i="1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CB5479-CE80-E440-82B1-3B5BDFA2919E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4236318" y="4763018"/>
            <a:ext cx="0" cy="150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21FDBE-92C4-C846-B44B-F312F1EAB767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4236318" y="5113950"/>
            <a:ext cx="0" cy="1552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92403771-0784-2F44-A151-E2E4BE548BCA}"/>
              </a:ext>
            </a:extLst>
          </p:cNvPr>
          <p:cNvCxnSpPr>
            <a:cxnSpLocks/>
            <a:stCxn id="176" idx="2"/>
            <a:endCxn id="38" idx="0"/>
          </p:cNvCxnSpPr>
          <p:nvPr/>
        </p:nvCxnSpPr>
        <p:spPr>
          <a:xfrm rot="5400000">
            <a:off x="3529567" y="5441327"/>
            <a:ext cx="347113" cy="1082151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50AAC2E-C32E-6943-AD84-6CB6874C1607}"/>
              </a:ext>
            </a:extLst>
          </p:cNvPr>
          <p:cNvCxnSpPr>
            <a:cxnSpLocks/>
            <a:stCxn id="176" idx="2"/>
            <a:endCxn id="39" idx="0"/>
          </p:cNvCxnSpPr>
          <p:nvPr/>
        </p:nvCxnSpPr>
        <p:spPr>
          <a:xfrm rot="16200000" flipH="1">
            <a:off x="4581015" y="5472029"/>
            <a:ext cx="347111" cy="1020744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3B536E6-3D75-4147-93D7-71EA31193F21}"/>
              </a:ext>
            </a:extLst>
          </p:cNvPr>
          <p:cNvSpPr/>
          <p:nvPr/>
        </p:nvSpPr>
        <p:spPr>
          <a:xfrm>
            <a:off x="3559166" y="6516224"/>
            <a:ext cx="1375417" cy="2061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Jesus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62253CBC-AC12-6247-AE2A-537A7BD27B41}"/>
              </a:ext>
            </a:extLst>
          </p:cNvPr>
          <p:cNvCxnSpPr>
            <a:cxnSpLocks/>
            <a:stCxn id="6" idx="2"/>
            <a:endCxn id="33" idx="0"/>
          </p:cNvCxnSpPr>
          <p:nvPr/>
        </p:nvCxnSpPr>
        <p:spPr>
          <a:xfrm rot="16200000" flipH="1">
            <a:off x="3088149" y="3414707"/>
            <a:ext cx="399837" cy="189650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6DCFE12F-72B2-B849-B103-AF7DABB22D5A}"/>
              </a:ext>
            </a:extLst>
          </p:cNvPr>
          <p:cNvCxnSpPr>
            <a:cxnSpLocks/>
            <a:stCxn id="11" idx="2"/>
            <a:endCxn id="33" idx="0"/>
          </p:cNvCxnSpPr>
          <p:nvPr/>
        </p:nvCxnSpPr>
        <p:spPr>
          <a:xfrm rot="5400000">
            <a:off x="5035868" y="3363492"/>
            <a:ext cx="399836" cy="199893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ED6CE03-19B1-BA45-A30B-8E38CBD19774}"/>
              </a:ext>
            </a:extLst>
          </p:cNvPr>
          <p:cNvSpPr/>
          <p:nvPr/>
        </p:nvSpPr>
        <p:spPr>
          <a:xfrm>
            <a:off x="6994270" y="2281625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Tamar </a:t>
            </a:r>
            <a:r>
              <a:rPr lang="en-US" sz="1100" i="1" dirty="0"/>
              <a:t>(Gen 38)</a:t>
            </a:r>
            <a:endParaRPr lang="en-US" i="1" dirty="0"/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C7DA019D-1D7E-C64B-88A2-76C97233BAC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16200000" flipH="1">
            <a:off x="5766167" y="2502666"/>
            <a:ext cx="498597" cy="43957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132CF27A-A029-3241-9803-B6E56534A6AC}"/>
              </a:ext>
            </a:extLst>
          </p:cNvPr>
          <p:cNvCxnSpPr>
            <a:cxnSpLocks/>
            <a:stCxn id="38" idx="2"/>
            <a:endCxn id="54" idx="1"/>
          </p:cNvCxnSpPr>
          <p:nvPr/>
        </p:nvCxnSpPr>
        <p:spPr>
          <a:xfrm rot="16200000" flipH="1">
            <a:off x="3229017" y="6289129"/>
            <a:ext cx="263179" cy="39711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EE1D3E3-381D-B649-B199-06827B7CC09A}"/>
              </a:ext>
            </a:extLst>
          </p:cNvPr>
          <p:cNvCxnSpPr>
            <a:cxnSpLocks/>
            <a:stCxn id="39" idx="2"/>
            <a:endCxn id="54" idx="3"/>
          </p:cNvCxnSpPr>
          <p:nvPr/>
        </p:nvCxnSpPr>
        <p:spPr>
          <a:xfrm rot="5400000">
            <a:off x="4968173" y="6322509"/>
            <a:ext cx="263181" cy="33035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F7707C7-801E-0343-AB85-34825EB401AF}"/>
              </a:ext>
            </a:extLst>
          </p:cNvPr>
          <p:cNvSpPr/>
          <p:nvPr/>
        </p:nvSpPr>
        <p:spPr>
          <a:xfrm>
            <a:off x="4259045" y="1696938"/>
            <a:ext cx="1354303" cy="200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Jacob </a:t>
            </a:r>
            <a:r>
              <a:rPr lang="en-US" sz="1100" i="1" dirty="0"/>
              <a:t>(Gen 29)</a:t>
            </a:r>
            <a:endParaRPr lang="en-US" i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65C8320-B5ED-994E-BC73-06B9EE8D9BD6}"/>
              </a:ext>
            </a:extLst>
          </p:cNvPr>
          <p:cNvSpPr/>
          <p:nvPr/>
        </p:nvSpPr>
        <p:spPr>
          <a:xfrm>
            <a:off x="6081976" y="1696533"/>
            <a:ext cx="1354303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Leah </a:t>
            </a:r>
            <a:r>
              <a:rPr lang="en-US" sz="1100" i="1" dirty="0"/>
              <a:t>(Gen 29)</a:t>
            </a:r>
            <a:endParaRPr lang="en-US" i="1" dirty="0"/>
          </a:p>
        </p:txBody>
      </p: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9760E597-702D-674D-B593-586DADA64D52}"/>
              </a:ext>
            </a:extLst>
          </p:cNvPr>
          <p:cNvCxnSpPr>
            <a:cxnSpLocks/>
            <a:stCxn id="85" idx="2"/>
            <a:endCxn id="7" idx="0"/>
          </p:cNvCxnSpPr>
          <p:nvPr/>
        </p:nvCxnSpPr>
        <p:spPr>
          <a:xfrm rot="16200000" flipH="1">
            <a:off x="5177969" y="1655306"/>
            <a:ext cx="375936" cy="85948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C8CDD71-360B-A740-BC09-D952249457A1}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>
          <a:xfrm flipH="1">
            <a:off x="4934126" y="980715"/>
            <a:ext cx="2070" cy="240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0DFB764-B680-9445-B20B-AF455A623A1E}"/>
              </a:ext>
            </a:extLst>
          </p:cNvPr>
          <p:cNvCxnSpPr>
            <a:cxnSpLocks/>
            <a:stCxn id="98" idx="2"/>
            <a:endCxn id="85" idx="0"/>
          </p:cNvCxnSpPr>
          <p:nvPr/>
        </p:nvCxnSpPr>
        <p:spPr>
          <a:xfrm>
            <a:off x="4934126" y="1420910"/>
            <a:ext cx="2071" cy="276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4F82CF2-063B-7A4E-92D5-676F140E458A}"/>
              </a:ext>
            </a:extLst>
          </p:cNvPr>
          <p:cNvSpPr/>
          <p:nvPr/>
        </p:nvSpPr>
        <p:spPr>
          <a:xfrm>
            <a:off x="1757647" y="1112877"/>
            <a:ext cx="1164342" cy="2001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Lot </a:t>
            </a:r>
            <a:r>
              <a:rPr lang="en-US" sz="1100" dirty="0"/>
              <a:t>(</a:t>
            </a:r>
            <a:r>
              <a:rPr lang="en-US" sz="1100" i="1" dirty="0"/>
              <a:t>Gen 19)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6459952-0224-5B40-BDA7-A2046618026F}"/>
              </a:ext>
            </a:extLst>
          </p:cNvPr>
          <p:cNvCxnSpPr>
            <a:cxnSpLocks/>
            <a:stCxn id="86" idx="1"/>
            <a:endCxn id="85" idx="3"/>
          </p:cNvCxnSpPr>
          <p:nvPr/>
        </p:nvCxnSpPr>
        <p:spPr>
          <a:xfrm flipH="1">
            <a:off x="5613348" y="1796604"/>
            <a:ext cx="468628" cy="405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1838C48-931B-F24B-9B27-F02339EBAB9B}"/>
              </a:ext>
            </a:extLst>
          </p:cNvPr>
          <p:cNvCxnSpPr>
            <a:cxnSpLocks/>
            <a:stCxn id="64" idx="1"/>
            <a:endCxn id="7" idx="3"/>
          </p:cNvCxnSpPr>
          <p:nvPr/>
        </p:nvCxnSpPr>
        <p:spPr>
          <a:xfrm flipH="1" flipV="1">
            <a:off x="6472829" y="2373086"/>
            <a:ext cx="521441" cy="861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FBF469C-C033-C141-B066-646F8C54BC6A}"/>
              </a:ext>
            </a:extLst>
          </p:cNvPr>
          <p:cNvCxnSpPr>
            <a:cxnSpLocks/>
            <a:stCxn id="2" idx="3"/>
            <a:endCxn id="105" idx="1"/>
          </p:cNvCxnSpPr>
          <p:nvPr/>
        </p:nvCxnSpPr>
        <p:spPr>
          <a:xfrm>
            <a:off x="1475457" y="1212948"/>
            <a:ext cx="28219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E7EB9C5-2BCB-8E4B-803A-CC9043E0E1A9}"/>
              </a:ext>
            </a:extLst>
          </p:cNvPr>
          <p:cNvCxnSpPr>
            <a:cxnSpLocks/>
            <a:stCxn id="5" idx="0"/>
            <a:endCxn id="105" idx="2"/>
          </p:cNvCxnSpPr>
          <p:nvPr/>
        </p:nvCxnSpPr>
        <p:spPr>
          <a:xfrm flipV="1">
            <a:off x="2339818" y="1313018"/>
            <a:ext cx="0" cy="92786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0CA03B7-E71A-9447-94C7-38FE40DCCB77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6912404" y="3614508"/>
            <a:ext cx="664997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A591555-BA0E-7D46-9ED8-EB8B1887FCFD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6235253" y="3714578"/>
            <a:ext cx="0" cy="24832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4432D64-2E00-A948-8240-ACEAFBFA41AB}"/>
              </a:ext>
            </a:extLst>
          </p:cNvPr>
          <p:cNvGrpSpPr/>
          <p:nvPr/>
        </p:nvGrpSpPr>
        <p:grpSpPr>
          <a:xfrm>
            <a:off x="4172625" y="778773"/>
            <a:ext cx="3628028" cy="201942"/>
            <a:chOff x="4033725" y="651448"/>
            <a:chExt cx="3628028" cy="201942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C1BEFED-9027-1A4D-A5FD-9A67CE71B5A4}"/>
                </a:ext>
              </a:extLst>
            </p:cNvPr>
            <p:cNvSpPr/>
            <p:nvPr/>
          </p:nvSpPr>
          <p:spPr>
            <a:xfrm>
              <a:off x="4033725" y="653249"/>
              <a:ext cx="1527141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Abraham </a:t>
              </a:r>
              <a:r>
                <a:rPr lang="en-US" sz="1100" dirty="0"/>
                <a:t>(</a:t>
              </a:r>
              <a:r>
                <a:rPr lang="en-US" sz="1100" i="1" dirty="0"/>
                <a:t>Gen 21)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C4BAE15-FF21-CB41-9574-3F47ABFBE0C0}"/>
                </a:ext>
              </a:extLst>
            </p:cNvPr>
            <p:cNvSpPr/>
            <p:nvPr/>
          </p:nvSpPr>
          <p:spPr>
            <a:xfrm>
              <a:off x="6144965" y="651448"/>
              <a:ext cx="1516788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Sarah </a:t>
              </a:r>
              <a:r>
                <a:rPr lang="en-US" sz="1100" dirty="0"/>
                <a:t>(</a:t>
              </a:r>
              <a:r>
                <a:rPr lang="en-US" sz="1100" i="1" dirty="0"/>
                <a:t>Gen 21)</a:t>
              </a:r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4FA55D5-BC80-4444-AE15-23BB696F810B}"/>
                </a:ext>
              </a:extLst>
            </p:cNvPr>
            <p:cNvCxnSpPr>
              <a:stCxn id="97" idx="3"/>
              <a:endCxn id="129" idx="1"/>
            </p:cNvCxnSpPr>
            <p:nvPr/>
          </p:nvCxnSpPr>
          <p:spPr>
            <a:xfrm flipV="1">
              <a:off x="5560866" y="751519"/>
              <a:ext cx="584099" cy="18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92716ED-257F-8648-BCD8-2DECB700003D}"/>
              </a:ext>
            </a:extLst>
          </p:cNvPr>
          <p:cNvGrpSpPr/>
          <p:nvPr/>
        </p:nvGrpSpPr>
        <p:grpSpPr>
          <a:xfrm>
            <a:off x="4168486" y="1220121"/>
            <a:ext cx="3632167" cy="200789"/>
            <a:chOff x="4029586" y="1092796"/>
            <a:chExt cx="3632167" cy="20078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7B7C9DE-6D98-BD4F-A140-47591B5C8CD3}"/>
                </a:ext>
              </a:extLst>
            </p:cNvPr>
            <p:cNvSpPr/>
            <p:nvPr/>
          </p:nvSpPr>
          <p:spPr>
            <a:xfrm>
              <a:off x="4029586" y="1093444"/>
              <a:ext cx="1531279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Isaac </a:t>
              </a:r>
              <a:r>
                <a:rPr lang="en-US" sz="1100" dirty="0"/>
                <a:t>(</a:t>
              </a:r>
              <a:r>
                <a:rPr lang="en-US" sz="1100" i="1" dirty="0"/>
                <a:t>Gen 25)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820152A-18A6-8D4A-A1CA-DF09604AB76D}"/>
                </a:ext>
              </a:extLst>
            </p:cNvPr>
            <p:cNvSpPr/>
            <p:nvPr/>
          </p:nvSpPr>
          <p:spPr>
            <a:xfrm>
              <a:off x="6144965" y="1092796"/>
              <a:ext cx="1516788" cy="2001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Rebekah </a:t>
              </a:r>
              <a:r>
                <a:rPr lang="en-US" sz="1100" dirty="0"/>
                <a:t>(</a:t>
              </a:r>
              <a:r>
                <a:rPr lang="en-US" sz="1100" i="1" dirty="0"/>
                <a:t>Gen 25)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DF36FA6-BA41-8A41-951B-26F4C2E3DECE}"/>
                </a:ext>
              </a:extLst>
            </p:cNvPr>
            <p:cNvCxnSpPr>
              <a:cxnSpLocks/>
              <a:stCxn id="98" idx="3"/>
              <a:endCxn id="154" idx="1"/>
            </p:cNvCxnSpPr>
            <p:nvPr/>
          </p:nvCxnSpPr>
          <p:spPr>
            <a:xfrm flipV="1">
              <a:off x="5560865" y="1192867"/>
              <a:ext cx="584100" cy="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8466B42-554D-604E-A964-B0F940E82D2B}"/>
              </a:ext>
            </a:extLst>
          </p:cNvPr>
          <p:cNvSpPr/>
          <p:nvPr/>
        </p:nvSpPr>
        <p:spPr>
          <a:xfrm>
            <a:off x="3567046" y="5608705"/>
            <a:ext cx="1354303" cy="2001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Solomon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50F0B3E-055E-7248-AF80-DA70DA93ACCF}"/>
              </a:ext>
            </a:extLst>
          </p:cNvPr>
          <p:cNvCxnSpPr>
            <a:cxnSpLocks/>
            <a:stCxn id="35" idx="2"/>
            <a:endCxn id="176" idx="0"/>
          </p:cNvCxnSpPr>
          <p:nvPr/>
        </p:nvCxnSpPr>
        <p:spPr>
          <a:xfrm>
            <a:off x="4236318" y="5469383"/>
            <a:ext cx="7880" cy="1393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4202CFF-EC9A-1042-ADF5-26AAFE80FBE7}"/>
              </a:ext>
            </a:extLst>
          </p:cNvPr>
          <p:cNvSpPr/>
          <p:nvPr/>
        </p:nvSpPr>
        <p:spPr>
          <a:xfrm>
            <a:off x="5590621" y="5267261"/>
            <a:ext cx="1782557" cy="2001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Bathsheba </a:t>
            </a:r>
            <a:r>
              <a:rPr lang="en-US" sz="1100" i="1" dirty="0"/>
              <a:t>(2 Sam 10)</a:t>
            </a:r>
            <a:endParaRPr lang="en-US" i="1" dirty="0"/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60096C1-EC3E-364D-AD7C-66F66A174461}"/>
              </a:ext>
            </a:extLst>
          </p:cNvPr>
          <p:cNvCxnSpPr>
            <a:cxnSpLocks/>
            <a:stCxn id="184" idx="1"/>
            <a:endCxn id="35" idx="3"/>
          </p:cNvCxnSpPr>
          <p:nvPr/>
        </p:nvCxnSpPr>
        <p:spPr>
          <a:xfrm flipH="1">
            <a:off x="4913469" y="5367332"/>
            <a:ext cx="677152" cy="198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959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4"/>
          <p:cNvSpPr txBox="1">
            <a:spLocks noGrp="1"/>
          </p:cNvSpPr>
          <p:nvPr>
            <p:ph type="title"/>
          </p:nvPr>
        </p:nvSpPr>
        <p:spPr>
          <a:xfrm>
            <a:off x="628650" y="2206888"/>
            <a:ext cx="7886700" cy="205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66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Hanna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(1 Samuel 1 &amp; 2)</a:t>
            </a:r>
            <a:r>
              <a:rPr lang="en-US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5"/>
          <p:cNvSpPr txBox="1">
            <a:spLocks noGrp="1"/>
          </p:cNvSpPr>
          <p:nvPr>
            <p:ph type="body" idx="1"/>
          </p:nvPr>
        </p:nvSpPr>
        <p:spPr>
          <a:xfrm>
            <a:off x="216166" y="88138"/>
            <a:ext cx="8711667" cy="687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(1 Samuel 1 and 2:1-11)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One of two wives married to a man named </a:t>
            </a:r>
            <a:r>
              <a:rPr lang="en-US" sz="2000" b="1" dirty="0" err="1">
                <a:solidFill>
                  <a:srgbClr val="C00000"/>
                </a:solidFill>
              </a:rPr>
              <a:t>Elkanah</a:t>
            </a:r>
            <a:r>
              <a:rPr lang="en-US" sz="1800" b="1" dirty="0">
                <a:solidFill>
                  <a:srgbClr val="C00000"/>
                </a:solidFill>
              </a:rPr>
              <a:t>.</a:t>
            </a:r>
            <a:endParaRPr sz="1800" b="1" i="1" dirty="0">
              <a:solidFill>
                <a:srgbClr val="C00000"/>
              </a:solidFill>
            </a:endParaRPr>
          </a:p>
          <a:p>
            <a:pPr marL="525463" lvl="2" indent="-325438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He loved Hanna even though she was barren and the other wife, </a:t>
            </a:r>
            <a:r>
              <a:rPr lang="en-US" sz="1700" dirty="0" err="1">
                <a:solidFill>
                  <a:srgbClr val="C00000"/>
                </a:solidFill>
              </a:rPr>
              <a:t>Peninnah</a:t>
            </a:r>
            <a:r>
              <a:rPr lang="en-US" sz="1700" dirty="0">
                <a:solidFill>
                  <a:srgbClr val="C00000"/>
                </a:solidFill>
              </a:rPr>
              <a:t> had children.</a:t>
            </a:r>
            <a:endParaRPr sz="1700" dirty="0"/>
          </a:p>
          <a:p>
            <a:pPr marL="525463" lvl="2" indent="-325438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700" dirty="0" err="1">
                <a:solidFill>
                  <a:srgbClr val="C00000"/>
                </a:solidFill>
              </a:rPr>
              <a:t>Peninnah</a:t>
            </a:r>
            <a:r>
              <a:rPr lang="en-US" sz="1700" dirty="0">
                <a:solidFill>
                  <a:srgbClr val="C00000"/>
                </a:solidFill>
              </a:rPr>
              <a:t> provoked Hanna because she could not have children.</a:t>
            </a:r>
            <a:endParaRPr sz="17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b="1" dirty="0" err="1">
                <a:solidFill>
                  <a:srgbClr val="C00000"/>
                </a:solidFill>
              </a:rPr>
              <a:t>Elkanah</a:t>
            </a:r>
            <a:r>
              <a:rPr lang="en-US" sz="2000" b="1" dirty="0">
                <a:solidFill>
                  <a:srgbClr val="C00000"/>
                </a:solidFill>
              </a:rPr>
              <a:t> and his wives traveled to Shiloh yearly to the Sacrifice to the Lord.</a:t>
            </a:r>
            <a:endParaRPr b="1" dirty="0"/>
          </a:p>
          <a:p>
            <a:pPr marL="525463" lvl="2" indent="-3873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Hanna was very upset, crying and “</a:t>
            </a:r>
            <a:r>
              <a:rPr lang="en-US" sz="1700" b="1" dirty="0">
                <a:solidFill>
                  <a:srgbClr val="C00000"/>
                </a:solidFill>
              </a:rPr>
              <a:t>Praying to the Lord to remove her affliction</a:t>
            </a:r>
            <a:r>
              <a:rPr lang="en-US" sz="1700" dirty="0">
                <a:solidFill>
                  <a:srgbClr val="C00000"/>
                </a:solidFill>
              </a:rPr>
              <a:t>”.</a:t>
            </a:r>
            <a:endParaRPr sz="1700" dirty="0"/>
          </a:p>
          <a:p>
            <a:pPr marL="525463" lvl="2" indent="-3873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She makes a vow that if she bare a son, she will dedicate him to the Lord</a:t>
            </a:r>
            <a:endParaRPr sz="17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Eli the Priest sees Hanna praying silently and assumed she was drunk.</a:t>
            </a:r>
            <a:endParaRPr b="1" dirty="0"/>
          </a:p>
          <a:p>
            <a:pPr marL="571500" lvl="2" indent="-323850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sz="1700" dirty="0">
                <a:solidFill>
                  <a:srgbClr val="C00000"/>
                </a:solidFill>
              </a:rPr>
              <a:t>Hanna explains her situation to Eli who tell her to go in peace, God will answer your prayer</a:t>
            </a:r>
            <a:endParaRPr sz="1700" dirty="0"/>
          </a:p>
          <a:p>
            <a:pPr marL="635000" lvl="2" indent="-403225">
              <a:lnSpc>
                <a:spcPct val="150000"/>
              </a:lnSpc>
              <a:buClr>
                <a:srgbClr val="C00000"/>
              </a:buClr>
              <a:buSzPts val="2000"/>
            </a:pPr>
            <a:r>
              <a:rPr lang="en-US" sz="1700" dirty="0">
                <a:solidFill>
                  <a:srgbClr val="C00000"/>
                </a:solidFill>
              </a:rPr>
              <a:t>She gives birth to a son, Samuel, and after he is weaned, dedicates him to serve in the House of the Lord under Eli the prophet.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"/>
          <p:cNvSpPr txBox="1">
            <a:spLocks noGrp="1"/>
          </p:cNvSpPr>
          <p:nvPr>
            <p:ph type="body" idx="1"/>
          </p:nvPr>
        </p:nvSpPr>
        <p:spPr>
          <a:xfrm>
            <a:off x="124096" y="-1"/>
            <a:ext cx="8895807" cy="58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 sz="3200" b="1" dirty="0">
                <a:solidFill>
                  <a:srgbClr val="C00000"/>
                </a:solidFill>
              </a:rPr>
              <a:t>The Characteristics of A ‘Powerful’ Woman</a:t>
            </a:r>
            <a:endParaRPr dirty="0"/>
          </a:p>
          <a:p>
            <a:pPr marL="260740" lvl="1" indent="-24169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Hanna Recognized the Power of:</a:t>
            </a:r>
            <a:endParaRPr sz="2800" i="1" dirty="0">
              <a:solidFill>
                <a:srgbClr val="C00000"/>
              </a:solidFill>
            </a:endParaRPr>
          </a:p>
          <a:p>
            <a:pPr marL="514338" lvl="2" indent="-26669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Prayer and Worship from the heart (v12-16)</a:t>
            </a:r>
          </a:p>
          <a:p>
            <a:pPr marL="514338" lvl="2" indent="-26669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Keeping a Vow or Promise (v11)</a:t>
            </a:r>
          </a:p>
          <a:p>
            <a:pPr marL="514338" lvl="2" indent="-26669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Letting go of your Gifts (v27-28)</a:t>
            </a:r>
          </a:p>
          <a:p>
            <a:pPr marL="514338" lvl="2" indent="-26669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Persistence (v3, v7)</a:t>
            </a:r>
          </a:p>
          <a:p>
            <a:pPr marL="514338" lvl="2" indent="-26669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Knowing that God is our ROCK! (ch-2)</a:t>
            </a:r>
          </a:p>
          <a:p>
            <a:pPr marL="971538" lvl="3" indent="-266692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000" dirty="0">
                <a:solidFill>
                  <a:srgbClr val="C00000"/>
                </a:solidFill>
              </a:rPr>
              <a:t>Victory came through knowing how to ”rejoice in the Lord’s Salvation” (v1) </a:t>
            </a:r>
            <a:endParaRPr lang="en-US" sz="2000" dirty="0"/>
          </a:p>
          <a:p>
            <a:pPr marL="971538" lvl="3" indent="-266692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000" dirty="0">
                <a:solidFill>
                  <a:srgbClr val="C00000"/>
                </a:solidFill>
              </a:rPr>
              <a:t>Recognized God’s Holiness </a:t>
            </a:r>
            <a:r>
              <a:rPr lang="en-US" sz="2000" i="1" dirty="0">
                <a:solidFill>
                  <a:srgbClr val="C00000"/>
                </a:solidFill>
              </a:rPr>
              <a:t>(v2)</a:t>
            </a:r>
            <a:endParaRPr lang="en-US" sz="2000" dirty="0"/>
          </a:p>
          <a:p>
            <a:pPr marL="971538" lvl="3" indent="-266692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000" i="1" dirty="0">
                <a:solidFill>
                  <a:srgbClr val="C00000"/>
                </a:solidFill>
              </a:rPr>
              <a:t>Recognized the Lord is a ‘God of Knowledge” (v3)</a:t>
            </a:r>
            <a:endParaRPr lang="en-US" sz="2000" dirty="0"/>
          </a:p>
          <a:p>
            <a:pPr marL="971538" lvl="3" indent="-266692">
              <a:lnSpc>
                <a:spcPct val="125000"/>
              </a:lnSpc>
              <a:spcBef>
                <a:spcPts val="0"/>
              </a:spcBef>
              <a:buClr>
                <a:srgbClr val="C00000"/>
              </a:buClr>
              <a:buSzPts val="2000"/>
            </a:pPr>
            <a:r>
              <a:rPr lang="en-US" sz="2000" i="1" dirty="0">
                <a:solidFill>
                  <a:srgbClr val="C00000"/>
                </a:solidFill>
              </a:rPr>
              <a:t>God </a:t>
            </a:r>
            <a:r>
              <a:rPr lang="en-US" sz="2000" b="1" i="1" dirty="0">
                <a:solidFill>
                  <a:srgbClr val="C00000"/>
                </a:solidFill>
              </a:rPr>
              <a:t>Will</a:t>
            </a:r>
            <a:r>
              <a:rPr lang="en-US" sz="2000" i="1" dirty="0">
                <a:solidFill>
                  <a:srgbClr val="C00000"/>
                </a:solidFill>
              </a:rPr>
              <a:t> avenge our adversaries (v4-10) </a:t>
            </a:r>
            <a:endParaRPr lang="en-US" sz="2000" dirty="0"/>
          </a:p>
          <a:p>
            <a:pPr marL="260740" lvl="1" indent="-24169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Her son Samuel grew in favor and became one of the greatest prophets in Biblical history…</a:t>
            </a:r>
            <a:endParaRPr dirty="0"/>
          </a:p>
        </p:txBody>
      </p:sp>
      <p:sp>
        <p:nvSpPr>
          <p:cNvPr id="582" name="Google Shape;582;p56"/>
          <p:cNvSpPr/>
          <p:nvPr/>
        </p:nvSpPr>
        <p:spPr>
          <a:xfrm>
            <a:off x="492153" y="6179115"/>
            <a:ext cx="7473431" cy="583992"/>
          </a:xfrm>
          <a:prstGeom prst="roundRect">
            <a:avLst>
              <a:gd name="adj" fmla="val 32829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955" marR="0" lvl="3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God blessed Hanna to have three sons and two daughters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6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7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588" name="Google Shape;588;p57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8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58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58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8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597" name="Google Shape;597;p58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58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8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600" name="Google Shape;600;p58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601" name="Google Shape;601;p58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602" name="Google Shape;602;p58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9"/>
          <p:cNvSpPr txBox="1">
            <a:spLocks noGrp="1"/>
          </p:cNvSpPr>
          <p:nvPr>
            <p:ph type="title"/>
          </p:nvPr>
        </p:nvSpPr>
        <p:spPr>
          <a:xfrm>
            <a:off x="628650" y="2255440"/>
            <a:ext cx="7886700" cy="205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66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Abigail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(1 Samuel 25)</a:t>
            </a:r>
            <a:r>
              <a:rPr lang="en-US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0"/>
          <p:cNvSpPr txBox="1">
            <a:spLocks noGrp="1"/>
          </p:cNvSpPr>
          <p:nvPr>
            <p:ph type="body" idx="1"/>
          </p:nvPr>
        </p:nvSpPr>
        <p:spPr>
          <a:xfrm>
            <a:off x="-109587" y="310683"/>
            <a:ext cx="9091748" cy="4185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>
                <a:solidFill>
                  <a:srgbClr val="C00000"/>
                </a:solidFill>
              </a:rPr>
              <a:t>The Setting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i="1">
                <a:solidFill>
                  <a:srgbClr val="C00000"/>
                </a:solidFill>
              </a:rPr>
              <a:t>(1 Samuel 25)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Married to a “Rich fool” named Nabal. </a:t>
            </a:r>
            <a:endParaRPr/>
          </a:p>
          <a:p>
            <a:pPr marL="114300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i="1">
                <a:solidFill>
                  <a:srgbClr val="C00000"/>
                </a:solidFill>
              </a:rPr>
              <a:t>(As his name is, so is he)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David’s men protected Nabal’s shepherds while they were in Carmel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Nabal selfishly refused to provide any food or assistance to David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>
                <a:solidFill>
                  <a:srgbClr val="C00000"/>
                </a:solidFill>
              </a:rPr>
              <a:t>Abigail was made aware of the way her foolish husband treated David</a:t>
            </a:r>
            <a:endParaRPr/>
          </a:p>
          <a:p>
            <a:pPr marL="205735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body" idx="1"/>
          </p:nvPr>
        </p:nvSpPr>
        <p:spPr>
          <a:xfrm>
            <a:off x="216166" y="88138"/>
            <a:ext cx="8711667" cy="63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(Genesis 16;  21:8-21)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Hagar was the Egyptian slave of Sarah, Abraham’s wife.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Sarah encouraged Abraham to sleep with her and become a surrogate mother to a son (Ishmael) that he loved dearly.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She was treated harshly when Sarah became jealous.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Hagar was sent away with Ishmael into the desert of Beersheba or “the place of Surrender” to watch her son die.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However, an Angel of the Lord appeared and spoke to her, opened her eyes (21:19) and she saw a well of water and nourished the young boy.</a:t>
            </a:r>
            <a:endParaRPr dirty="0"/>
          </a:p>
        </p:txBody>
      </p:sp>
      <p:sp>
        <p:nvSpPr>
          <p:cNvPr id="218" name="Google Shape;218;p7"/>
          <p:cNvSpPr/>
          <p:nvPr/>
        </p:nvSpPr>
        <p:spPr>
          <a:xfrm>
            <a:off x="443902" y="5923368"/>
            <a:ext cx="8382464" cy="8464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“You are the God who sees me,” for she said, “I have now seen the One who sees me.”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Genesis 16:13 </a:t>
            </a:r>
            <a:endParaRPr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1"/>
          <p:cNvSpPr txBox="1">
            <a:spLocks noGrp="1"/>
          </p:cNvSpPr>
          <p:nvPr>
            <p:ph type="body" idx="1"/>
          </p:nvPr>
        </p:nvSpPr>
        <p:spPr>
          <a:xfrm>
            <a:off x="124096" y="165721"/>
            <a:ext cx="8895807" cy="429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 sz="3200" b="1">
                <a:solidFill>
                  <a:srgbClr val="C00000"/>
                </a:solidFill>
              </a:rPr>
              <a:t>Abigail’s Intercession</a:t>
            </a:r>
            <a:endParaRPr/>
          </a:p>
          <a:p>
            <a:pPr marL="260740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She was a powerful </a:t>
            </a:r>
            <a:r>
              <a:rPr lang="en-US" sz="2800" b="1">
                <a:solidFill>
                  <a:srgbClr val="C00000"/>
                </a:solidFill>
              </a:rPr>
              <a:t>intercessor</a:t>
            </a:r>
            <a:r>
              <a:rPr lang="en-US" sz="2800">
                <a:solidFill>
                  <a:srgbClr val="C00000"/>
                </a:solidFill>
              </a:rPr>
              <a:t> and </a:t>
            </a:r>
            <a:r>
              <a:rPr lang="en-US" sz="2800" b="1">
                <a:solidFill>
                  <a:srgbClr val="C00000"/>
                </a:solidFill>
              </a:rPr>
              <a:t>prophetess</a:t>
            </a:r>
            <a:r>
              <a:rPr lang="en-US" sz="2800">
                <a:solidFill>
                  <a:srgbClr val="C00000"/>
                </a:solidFill>
              </a:rPr>
              <a:t> </a:t>
            </a:r>
            <a:r>
              <a:rPr lang="en-US" sz="2800" i="1">
                <a:solidFill>
                  <a:srgbClr val="C00000"/>
                </a:solidFill>
              </a:rPr>
              <a:t>(v23-31)</a:t>
            </a:r>
            <a:endParaRPr/>
          </a:p>
          <a:p>
            <a:pPr marL="514338" lvl="2" indent="-26669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>
                <a:solidFill>
                  <a:srgbClr val="C00000"/>
                </a:solidFill>
              </a:rPr>
              <a:t>She ‘Bore’ the sins of her husband in order to fulfill God’s purpose </a:t>
            </a:r>
            <a:r>
              <a:rPr lang="en-US" i="1">
                <a:solidFill>
                  <a:srgbClr val="C00000"/>
                </a:solidFill>
              </a:rPr>
              <a:t>(v24)  </a:t>
            </a:r>
            <a:endParaRPr/>
          </a:p>
          <a:p>
            <a:pPr marL="514338" lvl="2" indent="-266692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>
                <a:solidFill>
                  <a:srgbClr val="C00000"/>
                </a:solidFill>
              </a:rPr>
              <a:t>She possessed impeccable insight into God’s plan for David and Israel as a nation </a:t>
            </a:r>
            <a:r>
              <a:rPr lang="en-US" i="1">
                <a:solidFill>
                  <a:srgbClr val="C00000"/>
                </a:solidFill>
              </a:rPr>
              <a:t>(v28-30)</a:t>
            </a:r>
            <a:endParaRPr/>
          </a:p>
          <a:p>
            <a:pPr marL="260740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Her actions saved the lives of Nabal’s men and spared his life temporarily </a:t>
            </a:r>
            <a:r>
              <a:rPr lang="en-US" sz="2800" i="1">
                <a:solidFill>
                  <a:srgbClr val="C00000"/>
                </a:solidFill>
              </a:rPr>
              <a:t>(v34)</a:t>
            </a:r>
            <a:endParaRPr/>
          </a:p>
          <a:p>
            <a:pPr marL="260740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Most important, she kept David from acting on his own emotions and outside the Will of God </a:t>
            </a:r>
            <a:r>
              <a:rPr lang="en-US" sz="2800" i="1">
                <a:solidFill>
                  <a:srgbClr val="C00000"/>
                </a:solidFill>
              </a:rPr>
              <a:t>(v33)</a:t>
            </a:r>
            <a:endParaRPr/>
          </a:p>
          <a:p>
            <a:pPr marL="260740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After Nabal’s death, David’s took her to be his wife</a:t>
            </a:r>
            <a:endParaRPr/>
          </a:p>
          <a:p>
            <a:pPr marL="260740" lvl="1" indent="-638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C00000"/>
              </a:solidFill>
            </a:endParaRPr>
          </a:p>
          <a:p>
            <a:pPr marL="205735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1"/>
          <p:cNvSpPr txBox="1">
            <a:spLocks noGrp="1"/>
          </p:cNvSpPr>
          <p:nvPr>
            <p:ph type="body" idx="1"/>
          </p:nvPr>
        </p:nvSpPr>
        <p:spPr>
          <a:xfrm>
            <a:off x="124096" y="165721"/>
            <a:ext cx="8895807" cy="612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 sz="3200" b="1" dirty="0">
                <a:solidFill>
                  <a:srgbClr val="C00000"/>
                </a:solidFill>
              </a:rPr>
              <a:t>Lessons Learned from Abigail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en-US" dirty="0">
                <a:solidFill>
                  <a:srgbClr val="C00000"/>
                </a:solidFill>
              </a:rPr>
              <a:t>Know when to act quickly (v18-19; v42)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en-US" sz="2800" dirty="0">
                <a:solidFill>
                  <a:srgbClr val="C00000"/>
                </a:solidFill>
              </a:rPr>
              <a:t>Provi</a:t>
            </a:r>
            <a:r>
              <a:rPr lang="en-US" dirty="0">
                <a:solidFill>
                  <a:srgbClr val="C00000"/>
                </a:solidFill>
              </a:rPr>
              <a:t>de Counselling from a Godly perspective and not an emotional perspective (v23-27)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en-US" dirty="0">
                <a:solidFill>
                  <a:srgbClr val="C00000"/>
                </a:solidFill>
              </a:rPr>
              <a:t>Seek Godly insight or spiritual vision  (v28-31)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en-US" dirty="0">
                <a:solidFill>
                  <a:srgbClr val="C00000"/>
                </a:solidFill>
              </a:rPr>
              <a:t>Give Honor where honor is due (v23, v41)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en-US" dirty="0">
                <a:solidFill>
                  <a:srgbClr val="C00000"/>
                </a:solidFill>
              </a:rPr>
              <a:t>Don’t give dishonor, even if it is justified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r>
              <a:rPr lang="en-US" dirty="0">
                <a:solidFill>
                  <a:srgbClr val="C00000"/>
                </a:solidFill>
              </a:rPr>
              <a:t>Know when to confront, when not to (v36-38)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endParaRPr lang="en-US" dirty="0">
              <a:solidFill>
                <a:srgbClr val="C00000"/>
              </a:solidFill>
            </a:endParaRPr>
          </a:p>
          <a:p>
            <a:pPr indent="-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ts val="3200"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92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2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623" name="Google Shape;623;p62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63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3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3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632" name="Google Shape;632;p63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3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3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635" name="Google Shape;635;p63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636" name="Google Shape;636;p63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637" name="Google Shape;637;p63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"/>
          <p:cNvSpPr txBox="1">
            <a:spLocks noGrp="1"/>
          </p:cNvSpPr>
          <p:nvPr>
            <p:ph type="title"/>
          </p:nvPr>
        </p:nvSpPr>
        <p:spPr>
          <a:xfrm>
            <a:off x="628650" y="1461516"/>
            <a:ext cx="7886700" cy="408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Tamar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3200" i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(David’s Daughter)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4800" i="1" dirty="0">
                <a:solidFill>
                  <a:srgbClr val="C00000"/>
                </a:solidFill>
              </a:rPr>
              <a:t>2 Samuel 13</a:t>
            </a:r>
            <a:endParaRPr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0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345207" cy="640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(2 Samuel 13)</a:t>
            </a:r>
            <a:endParaRPr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Tamar was the very beautiful virgin daughter of King David</a:t>
            </a:r>
            <a:endParaRPr sz="3600" dirty="0"/>
          </a:p>
          <a:p>
            <a:pPr marL="802473" lvl="2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David have multiple wives, that produced many half brothers and sisters</a:t>
            </a:r>
            <a:endParaRPr sz="3200" dirty="0"/>
          </a:p>
          <a:p>
            <a:pPr marL="802473" lvl="2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Tamar was the full sister of Absalom and the half sister to Amnon</a:t>
            </a:r>
            <a:endParaRPr sz="3200" dirty="0"/>
          </a:p>
          <a:p>
            <a:pPr marL="802473" lvl="2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Amnon was madly in love (or so he thought) with his half sister, Tamar</a:t>
            </a:r>
            <a:endParaRPr sz="3200" dirty="0"/>
          </a:p>
          <a:p>
            <a:pPr marL="345273" lvl="1" indent="-133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0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345207" cy="640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The Setting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(2 Samuel 13)</a:t>
            </a:r>
            <a:endParaRPr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Amon tricked David into to sending Tamar to his house to cook food.</a:t>
            </a:r>
            <a:endParaRPr sz="2800" dirty="0"/>
          </a:p>
          <a:p>
            <a:pPr marL="802473" lvl="2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During the process he raped her, even as she begged him not to</a:t>
            </a:r>
            <a:endParaRPr sz="2400" dirty="0"/>
          </a:p>
          <a:p>
            <a:pPr marL="802473" lvl="2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Afterwards he totally despised her and had her put out of the house.</a:t>
            </a:r>
            <a:endParaRPr sz="2400" dirty="0"/>
          </a:p>
          <a:p>
            <a:pPr marL="802473" lvl="2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Tamar told him that “sending me away would be a greater wrong than what you have already done to me.”</a:t>
            </a:r>
            <a:endParaRPr sz="2400" dirty="0"/>
          </a:p>
          <a:p>
            <a:pPr marL="345273" lvl="1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Absalom was furious, but instructed her not to tell anyone, or take this matter to heart since it was her “brother”… Later, Absalom killed Amnon.</a:t>
            </a:r>
            <a:endParaRPr sz="2800" dirty="0"/>
          </a:p>
          <a:p>
            <a:pPr marL="802473" lvl="2" indent="-26074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She lived as a desolate woman in Absalom’s house.</a:t>
            </a:r>
            <a:endParaRPr sz="2400" dirty="0"/>
          </a:p>
          <a:p>
            <a:pPr marL="345273" lvl="1" indent="-133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93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1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418036" cy="640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When “The Family” Fails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There were many failures in this sequence of events</a:t>
            </a:r>
            <a:endParaRPr sz="3200" dirty="0"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dirty="0">
                <a:solidFill>
                  <a:srgbClr val="C00000"/>
                </a:solidFill>
              </a:rPr>
              <a:t>Amnon, among many other things confused lust for love. </a:t>
            </a:r>
            <a:endParaRPr sz="2800" dirty="0"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dirty="0">
                <a:solidFill>
                  <a:srgbClr val="C00000"/>
                </a:solidFill>
              </a:rPr>
              <a:t>Tamar even told him that her father would let him have her if he asked</a:t>
            </a:r>
            <a:endParaRPr sz="28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David was a great King and a man after God’s own heart, but he had a lot to be desired as a father</a:t>
            </a:r>
            <a:endParaRPr sz="3200" dirty="0"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dirty="0">
                <a:solidFill>
                  <a:srgbClr val="C00000"/>
                </a:solidFill>
              </a:rPr>
              <a:t>Even though he was “angry” at Amnon, he did not do anything</a:t>
            </a:r>
            <a:endParaRPr sz="2800" dirty="0"/>
          </a:p>
          <a:p>
            <a:pPr marL="802473" lvl="2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en-US" dirty="0">
                <a:solidFill>
                  <a:srgbClr val="C00000"/>
                </a:solidFill>
              </a:rPr>
              <a:t>He did not do the things necessary to cover or protect his daughter</a:t>
            </a:r>
            <a:endParaRPr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1"/>
          <p:cNvSpPr txBox="1">
            <a:spLocks noGrp="1"/>
          </p:cNvSpPr>
          <p:nvPr>
            <p:ph type="body" idx="1"/>
          </p:nvPr>
        </p:nvSpPr>
        <p:spPr>
          <a:xfrm>
            <a:off x="297086" y="112414"/>
            <a:ext cx="8418036" cy="640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lang="en-US" sz="5400" b="1" dirty="0">
                <a:solidFill>
                  <a:srgbClr val="C00000"/>
                </a:solidFill>
              </a:rPr>
              <a:t>When “The Family” Fails</a:t>
            </a:r>
            <a:endParaRPr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He protected the abuser Amnon, rather than the victim, Tamar.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The victim, Tamar was left to live in desolation (unmarried with no children).</a:t>
            </a:r>
            <a:endParaRPr sz="3200" dirty="0"/>
          </a:p>
          <a:p>
            <a:pPr marL="345273" lvl="1" indent="-26074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The role of the father to not only love, but to protect and cover the daughter cannot be overstressed!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392648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2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551" name="Google Shape;551;p52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>
            <a:spLocks noGrp="1"/>
          </p:cNvSpPr>
          <p:nvPr>
            <p:ph type="title"/>
          </p:nvPr>
        </p:nvSpPr>
        <p:spPr>
          <a:xfrm>
            <a:off x="499178" y="17715"/>
            <a:ext cx="7886700" cy="993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Total Surrender</a:t>
            </a:r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body" idx="1"/>
          </p:nvPr>
        </p:nvSpPr>
        <p:spPr>
          <a:xfrm>
            <a:off x="628650" y="1132885"/>
            <a:ext cx="7886700" cy="524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>
                <a:solidFill>
                  <a:srgbClr val="C00000"/>
                </a:solidFill>
              </a:rPr>
              <a:t>When we get to the place of total surrender is when God can open our eyes.</a:t>
            </a:r>
            <a:endParaRPr/>
          </a:p>
          <a:p>
            <a:pPr marL="22860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>
                <a:solidFill>
                  <a:srgbClr val="C00000"/>
                </a:solidFill>
              </a:rPr>
              <a:t>There are often spiritual wells of water in our midst that we cannot see because of pride, envy, lust and selfishness</a:t>
            </a:r>
            <a:endParaRPr/>
          </a:p>
          <a:p>
            <a:pPr marL="685800" lvl="1" indent="-228600" algn="l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>
                <a:solidFill>
                  <a:srgbClr val="C00000"/>
                </a:solidFill>
              </a:rPr>
              <a:t>As Sarah’s maid, Hagar had witnessed God’s interactions with Abraham</a:t>
            </a:r>
            <a:endParaRPr/>
          </a:p>
          <a:p>
            <a:pPr marL="22860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>
                <a:solidFill>
                  <a:srgbClr val="C00000"/>
                </a:solidFill>
              </a:rPr>
              <a:t>Even though Ishmael was not the child of promise, God blessed him and made him a great nation</a:t>
            </a:r>
            <a:endParaRPr/>
          </a:p>
          <a:p>
            <a:pPr marL="228600" lvl="0" indent="-2286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20"/>
              <a:buChar char="•"/>
            </a:pPr>
            <a:r>
              <a:rPr lang="en-US" sz="2220">
                <a:solidFill>
                  <a:srgbClr val="C00000"/>
                </a:solidFill>
              </a:rPr>
              <a:t>What blessings are being withheld in our lives because we refuse to  come to the place of “Total Surrender”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63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3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3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632" name="Google Shape;632;p63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3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3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635" name="Google Shape;635;p63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636" name="Google Shape;636;p63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637" name="Google Shape;637;p63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2907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4"/>
          <p:cNvSpPr txBox="1">
            <a:spLocks noGrp="1"/>
          </p:cNvSpPr>
          <p:nvPr>
            <p:ph type="title"/>
          </p:nvPr>
        </p:nvSpPr>
        <p:spPr>
          <a:xfrm>
            <a:off x="547730" y="2223072"/>
            <a:ext cx="7886700" cy="205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940"/>
              <a:buFont typeface="Cutive"/>
              <a:buNone/>
            </a:pP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The Other Women 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of the Bible</a:t>
            </a: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br>
              <a:rPr lang="en-US" sz="54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66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Elisabeth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(Luke 1:39-66)</a:t>
            </a:r>
            <a:r>
              <a:rPr lang="en-US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endParaRPr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5"/>
          <p:cNvSpPr txBox="1">
            <a:spLocks noGrp="1"/>
          </p:cNvSpPr>
          <p:nvPr>
            <p:ph type="body" idx="1"/>
          </p:nvPr>
        </p:nvSpPr>
        <p:spPr>
          <a:xfrm>
            <a:off x="52255" y="291314"/>
            <a:ext cx="8695235" cy="603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en-US" sz="4000" b="1">
                <a:solidFill>
                  <a:srgbClr val="C00000"/>
                </a:solidFill>
              </a:rPr>
              <a:t>The Setting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 sz="3200" i="1">
                <a:solidFill>
                  <a:srgbClr val="C00000"/>
                </a:solidFill>
              </a:rPr>
              <a:t>(Luke 1:39-66)</a:t>
            </a:r>
            <a:endParaRPr sz="3200" b="1">
              <a:solidFill>
                <a:srgbClr val="C00000"/>
              </a:solidFill>
            </a:endParaRPr>
          </a:p>
          <a:p>
            <a:pPr marL="300031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Elisabeth is the wife of Zacharias, a priest during the time that Jesus was about to be born.</a:t>
            </a:r>
            <a:endParaRPr/>
          </a:p>
          <a:p>
            <a:pPr marL="300031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They were old in age and she was unable to bear children.</a:t>
            </a:r>
            <a:endParaRPr/>
          </a:p>
          <a:p>
            <a:pPr marL="300031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They both were “Righteous before God” </a:t>
            </a:r>
            <a:r>
              <a:rPr lang="en-US" sz="2800" i="1">
                <a:solidFill>
                  <a:srgbClr val="C00000"/>
                </a:solidFill>
              </a:rPr>
              <a:t>(v6).</a:t>
            </a:r>
            <a:endParaRPr/>
          </a:p>
          <a:p>
            <a:pPr marL="300031" lvl="1" indent="-24169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>
                <a:solidFill>
                  <a:srgbClr val="C00000"/>
                </a:solidFill>
              </a:rPr>
              <a:t>Zacharias doubted when the angel Gabriel told him they would have son </a:t>
            </a:r>
            <a:r>
              <a:rPr lang="en-US" sz="2800" i="1">
                <a:solidFill>
                  <a:srgbClr val="C00000"/>
                </a:solidFill>
              </a:rPr>
              <a:t>(John the Baptist)</a:t>
            </a:r>
            <a:r>
              <a:rPr lang="en-US" sz="2800">
                <a:solidFill>
                  <a:srgbClr val="C00000"/>
                </a:solidFill>
              </a:rPr>
              <a:t>.</a:t>
            </a:r>
            <a:endParaRPr/>
          </a:p>
          <a:p>
            <a:pPr marL="205735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6"/>
          <p:cNvSpPr txBox="1">
            <a:spLocks noGrp="1"/>
          </p:cNvSpPr>
          <p:nvPr>
            <p:ph type="body" idx="1"/>
          </p:nvPr>
        </p:nvSpPr>
        <p:spPr>
          <a:xfrm>
            <a:off x="182138" y="101509"/>
            <a:ext cx="8779724" cy="591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-US" sz="3000" b="1" dirty="0">
                <a:solidFill>
                  <a:srgbClr val="C00000"/>
                </a:solidFill>
              </a:rPr>
              <a:t>Elisabeth’s Insight and Tenacity</a:t>
            </a:r>
            <a:endParaRPr dirty="0"/>
          </a:p>
          <a:p>
            <a:pPr marL="260740" lvl="1" indent="-222641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51"/>
              <a:buChar char="•"/>
            </a:pPr>
            <a:endParaRPr lang="en-US" sz="1651" dirty="0">
              <a:solidFill>
                <a:srgbClr val="C00000"/>
              </a:solidFill>
            </a:endParaRPr>
          </a:p>
          <a:p>
            <a:pPr marL="260740" lvl="1" indent="-222641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51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Recognized that God had taken away her reproach, or barrenness </a:t>
            </a:r>
            <a:r>
              <a:rPr lang="en-US" sz="2000" i="1" dirty="0">
                <a:solidFill>
                  <a:srgbClr val="C00000"/>
                </a:solidFill>
              </a:rPr>
              <a:t>(v23, 24)</a:t>
            </a:r>
            <a:endParaRPr sz="3200" dirty="0"/>
          </a:p>
          <a:p>
            <a:pPr marL="260740" lvl="1" indent="-222641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51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Was filled with the </a:t>
            </a:r>
            <a:r>
              <a:rPr lang="en-US" sz="2000" b="1" dirty="0">
                <a:solidFill>
                  <a:srgbClr val="C00000"/>
                </a:solidFill>
              </a:rPr>
              <a:t>Holy Ghost </a:t>
            </a:r>
            <a:r>
              <a:rPr lang="en-US" sz="2000" dirty="0">
                <a:solidFill>
                  <a:srgbClr val="C00000"/>
                </a:solidFill>
              </a:rPr>
              <a:t>and able to see pass the </a:t>
            </a:r>
            <a:r>
              <a:rPr lang="en-US" sz="2000" b="1" u="sng" dirty="0">
                <a:solidFill>
                  <a:srgbClr val="C00000"/>
                </a:solidFill>
              </a:rPr>
              <a:t>Natural</a:t>
            </a:r>
            <a:r>
              <a:rPr lang="en-US" sz="2000" dirty="0">
                <a:solidFill>
                  <a:srgbClr val="C00000"/>
                </a:solidFill>
              </a:rPr>
              <a:t> and see the </a:t>
            </a:r>
            <a:r>
              <a:rPr lang="en-US" sz="2000" b="1" u="sng" dirty="0">
                <a:solidFill>
                  <a:srgbClr val="C00000"/>
                </a:solidFill>
              </a:rPr>
              <a:t>Spiritual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rgbClr val="C00000"/>
                </a:solidFill>
              </a:rPr>
              <a:t>(v41-45)</a:t>
            </a:r>
            <a:endParaRPr sz="3200" dirty="0"/>
          </a:p>
          <a:p>
            <a:pPr marL="260740" lvl="1" indent="-127390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800" i="1" dirty="0">
              <a:solidFill>
                <a:srgbClr val="C00000"/>
              </a:solidFill>
            </a:endParaRPr>
          </a:p>
          <a:p>
            <a:pPr marL="260740" lvl="2" indent="-222640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None/>
            </a:pPr>
            <a:endParaRPr sz="1351" dirty="0">
              <a:solidFill>
                <a:srgbClr val="C00000"/>
              </a:solidFill>
            </a:endParaRPr>
          </a:p>
          <a:p>
            <a:pPr marL="260740" lvl="0" indent="-22264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C00000"/>
              </a:solidFill>
            </a:endParaRPr>
          </a:p>
        </p:txBody>
      </p:sp>
      <p:graphicFrame>
        <p:nvGraphicFramePr>
          <p:cNvPr id="653" name="Google Shape;653;p66"/>
          <p:cNvGraphicFramePr/>
          <p:nvPr>
            <p:extLst>
              <p:ext uri="{D42A27DB-BD31-4B8C-83A1-F6EECF244321}">
                <p14:modId xmlns:p14="http://schemas.microsoft.com/office/powerpoint/2010/main" val="14885602"/>
              </p:ext>
            </p:extLst>
          </p:nvPr>
        </p:nvGraphicFramePr>
        <p:xfrm>
          <a:off x="420787" y="3429000"/>
          <a:ext cx="8302425" cy="1676480"/>
        </p:xfrm>
        <a:graphic>
          <a:graphicData uri="http://schemas.openxmlformats.org/drawingml/2006/table">
            <a:tbl>
              <a:tblPr>
                <a:noFill/>
                <a:tableStyleId>{73ECD244-3F59-417F-8B1E-3A886F87F9FC}</a:tableStyleId>
              </a:tblPr>
              <a:tblGrid>
                <a:gridCol w="35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/>
                        <a:t>Natural Sight</a:t>
                      </a:r>
                      <a:endParaRPr sz="1800"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Spiritual Sight</a:t>
                      </a:r>
                      <a:endParaRPr sz="180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Teenage Pregnancy</a:t>
                      </a:r>
                      <a:endParaRPr sz="1800"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/>
                        <a:t>Blessed are thou among women </a:t>
                      </a:r>
                      <a:r>
                        <a:rPr lang="en-US" sz="1800" i="1"/>
                        <a:t>(v 42)</a:t>
                      </a:r>
                      <a:endParaRPr sz="180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Un-wed Mother</a:t>
                      </a:r>
                      <a:endParaRPr sz="1800"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Blessed is the fruit of your womb </a:t>
                      </a:r>
                      <a:r>
                        <a:rPr lang="en-US" sz="1800" i="1" dirty="0"/>
                        <a:t>(v42)</a:t>
                      </a:r>
                      <a:endParaRPr sz="1800"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Why didn’t I get to deliver the Savior?</a:t>
                      </a:r>
                      <a:endParaRPr sz="180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Honored that the mother of her Lord came to visit her </a:t>
                      </a:r>
                      <a:r>
                        <a:rPr lang="en-US" sz="1800" i="1" dirty="0"/>
                        <a:t>(v43)</a:t>
                      </a:r>
                      <a:endParaRPr sz="1800" dirty="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>
                        <a:alpha val="5176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6"/>
          <p:cNvSpPr txBox="1">
            <a:spLocks noGrp="1"/>
          </p:cNvSpPr>
          <p:nvPr>
            <p:ph type="body" idx="1"/>
          </p:nvPr>
        </p:nvSpPr>
        <p:spPr>
          <a:xfrm>
            <a:off x="182138" y="101509"/>
            <a:ext cx="8779724" cy="591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-US" sz="3000" b="1" dirty="0">
                <a:solidFill>
                  <a:srgbClr val="C00000"/>
                </a:solidFill>
              </a:rPr>
              <a:t>Elisabeth’s Insight and Tenacity</a:t>
            </a:r>
            <a:endParaRPr dirty="0"/>
          </a:p>
          <a:p>
            <a:pPr marL="260740" lvl="0" indent="-22264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C00000"/>
              </a:solidFill>
            </a:endParaRPr>
          </a:p>
          <a:p>
            <a:pPr marL="260740" lvl="1" indent="-222641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51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Unafraid to break customs and traditions to stay within the Will of God </a:t>
            </a:r>
            <a:r>
              <a:rPr lang="en-US" sz="2200" i="1" dirty="0">
                <a:solidFill>
                  <a:srgbClr val="C00000"/>
                </a:solidFill>
              </a:rPr>
              <a:t>(v57-66)</a:t>
            </a:r>
            <a:endParaRPr sz="2200" dirty="0"/>
          </a:p>
          <a:p>
            <a:pPr marL="514338" lvl="2" indent="-227405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Jewish tradition was for the son to take the name of his father or a family name.  This was so engrained that the neighbors and cousins tried to name her baby!</a:t>
            </a:r>
            <a:endParaRPr dirty="0"/>
          </a:p>
          <a:p>
            <a:pPr marL="514338" lvl="2" indent="-227405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Elisabeth had to boldly break tradition and let them know that God had already given her for the baby.</a:t>
            </a:r>
            <a:endParaRPr dirty="0"/>
          </a:p>
          <a:p>
            <a:pPr marL="514338" lvl="2" indent="-227405" algn="l" rtl="0">
              <a:lnSpc>
                <a:spcPct val="135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</a:pPr>
            <a:r>
              <a:rPr lang="en-US" dirty="0">
                <a:solidFill>
                  <a:srgbClr val="C00000"/>
                </a:solidFill>
              </a:rPr>
              <a:t>These kin folk still went to her husband before they accepted the fact that the baby’s name will be John! </a:t>
            </a:r>
            <a:endParaRPr dirty="0"/>
          </a:p>
        </p:txBody>
      </p:sp>
      <p:sp>
        <p:nvSpPr>
          <p:cNvPr id="654" name="Google Shape;654;p66"/>
          <p:cNvSpPr/>
          <p:nvPr/>
        </p:nvSpPr>
        <p:spPr>
          <a:xfrm>
            <a:off x="389882" y="5858820"/>
            <a:ext cx="8364236" cy="323307"/>
          </a:xfrm>
          <a:prstGeom prst="roundRect">
            <a:avLst>
              <a:gd name="adj" fmla="val 32829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955" marR="0" lvl="3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name John means “Jehovah has been gracious; has shown favor”</a:t>
            </a:r>
            <a:endParaRPr sz="18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9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7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660" name="Google Shape;660;p67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8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6" name="Google Shape;666;p68" descr="A close up of a flow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9091" r="13818"/>
          <a:stretch/>
        </p:blipFill>
        <p:spPr>
          <a:xfrm>
            <a:off x="2643447" y="941336"/>
            <a:ext cx="6500551" cy="514283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68"/>
          <p:cNvSpPr/>
          <p:nvPr/>
        </p:nvSpPr>
        <p:spPr>
          <a:xfrm>
            <a:off x="2" y="857250"/>
            <a:ext cx="7004405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68"/>
          <p:cNvSpPr txBox="1"/>
          <p:nvPr/>
        </p:nvSpPr>
        <p:spPr>
          <a:xfrm>
            <a:off x="89591" y="1527340"/>
            <a:ext cx="3705505" cy="219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Simplicity of The Word</a:t>
            </a:r>
            <a:endParaRPr/>
          </a:p>
        </p:txBody>
      </p:sp>
      <p:sp>
        <p:nvSpPr>
          <p:cNvPr id="669" name="Google Shape;669;p68"/>
          <p:cNvSpPr/>
          <p:nvPr/>
        </p:nvSpPr>
        <p:spPr>
          <a:xfrm rot="5400000">
            <a:off x="569941" y="111734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68"/>
          <p:cNvSpPr/>
          <p:nvPr/>
        </p:nvSpPr>
        <p:spPr>
          <a:xfrm>
            <a:off x="360772" y="4267440"/>
            <a:ext cx="2983230" cy="137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68"/>
          <p:cNvSpPr txBox="1"/>
          <p:nvPr/>
        </p:nvSpPr>
        <p:spPr>
          <a:xfrm>
            <a:off x="89591" y="4321406"/>
            <a:ext cx="3352270" cy="67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www.simplicityoftheword.com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SOTW724@gmail.com</a:t>
            </a:r>
            <a:endParaRPr/>
          </a:p>
        </p:txBody>
      </p:sp>
      <p:sp>
        <p:nvSpPr>
          <p:cNvPr id="672" name="Google Shape;672;p68"/>
          <p:cNvSpPr txBox="1"/>
          <p:nvPr/>
        </p:nvSpPr>
        <p:spPr>
          <a:xfrm>
            <a:off x="89591" y="581729"/>
            <a:ext cx="38111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Larry &amp; Aida Watlington</a:t>
            </a:r>
            <a:endParaRPr/>
          </a:p>
        </p:txBody>
      </p:sp>
      <p:sp>
        <p:nvSpPr>
          <p:cNvPr id="673" name="Google Shape;673;p68"/>
          <p:cNvSpPr txBox="1"/>
          <p:nvPr/>
        </p:nvSpPr>
        <p:spPr>
          <a:xfrm>
            <a:off x="-60669" y="6175271"/>
            <a:ext cx="7922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He That has an Ear, Let Him Hear, What the Spirit Says to the Churches</a:t>
            </a:r>
            <a:endParaRPr/>
          </a:p>
        </p:txBody>
      </p:sp>
      <p:sp>
        <p:nvSpPr>
          <p:cNvPr id="674" name="Google Shape;674;p68"/>
          <p:cNvSpPr/>
          <p:nvPr/>
        </p:nvSpPr>
        <p:spPr>
          <a:xfrm>
            <a:off x="321715" y="1012938"/>
            <a:ext cx="962952" cy="579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body" idx="1"/>
          </p:nvPr>
        </p:nvSpPr>
        <p:spPr>
          <a:xfrm>
            <a:off x="555851" y="1613377"/>
            <a:ext cx="8032298" cy="45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Love</a:t>
            </a:r>
            <a:r>
              <a:rPr lang="en-US">
                <a:solidFill>
                  <a:srgbClr val="C00000"/>
                </a:solidFill>
              </a:rPr>
              <a:t>…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God, Yourself and Others in the proper perspective (Mark 12:28-29)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Learn to Repent and Forgive!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These are the first and best steps to begin healing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Never lose faith!</a:t>
            </a:r>
            <a:endParaRPr/>
          </a:p>
          <a:p>
            <a:pPr marL="457200" lvl="1" indent="0" algn="ct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200"/>
              <a:buNone/>
            </a:pPr>
            <a:r>
              <a:rPr lang="en-US" sz="2200" i="1">
                <a:solidFill>
                  <a:srgbClr val="C00000"/>
                </a:solidFill>
              </a:rPr>
              <a:t>Some of God’s best work is birthed amid chaos and turmoil</a:t>
            </a:r>
            <a:endParaRPr/>
          </a:p>
        </p:txBody>
      </p:sp>
      <p:sp>
        <p:nvSpPr>
          <p:cNvPr id="230" name="Google Shape;230;p9"/>
          <p:cNvSpPr txBox="1">
            <a:spLocks noGrp="1"/>
          </p:cNvSpPr>
          <p:nvPr>
            <p:ph type="title"/>
          </p:nvPr>
        </p:nvSpPr>
        <p:spPr>
          <a:xfrm>
            <a:off x="628650" y="89997"/>
            <a:ext cx="7886700" cy="92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10"/>
              <a:buFont typeface="Cutive"/>
              <a:buNone/>
            </a:pPr>
            <a:r>
              <a:rPr lang="en-US" sz="4800" b="1" dirty="0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Concluding Thoughts</a:t>
            </a:r>
            <a:endParaRPr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11334</TotalTime>
  <Words>5518</Words>
  <Application>Microsoft Macintosh PowerPoint</Application>
  <PresentationFormat>On-screen Show (4:3)</PresentationFormat>
  <Paragraphs>642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Calibri</vt:lpstr>
      <vt:lpstr>Arial</vt:lpstr>
      <vt:lpstr>Cutive</vt:lpstr>
      <vt:lpstr>1_Office Theme</vt:lpstr>
      <vt:lpstr>Office Theme</vt:lpstr>
      <vt:lpstr>1_Office Theme</vt:lpstr>
      <vt:lpstr>PowerPoint Presentation</vt:lpstr>
      <vt:lpstr>The “Other” Women  of the Bible Series </vt:lpstr>
      <vt:lpstr>Introduction</vt:lpstr>
      <vt:lpstr>The Other Women</vt:lpstr>
      <vt:lpstr>Learning to Learn</vt:lpstr>
      <vt:lpstr>The Other Women  of the Bible  Hagar (Genesis 16;  21:8-21)  </vt:lpstr>
      <vt:lpstr>PowerPoint Presentation</vt:lpstr>
      <vt:lpstr>Total Surrender</vt:lpstr>
      <vt:lpstr>Concluding Thoughts</vt:lpstr>
      <vt:lpstr>PowerPoint Presentation</vt:lpstr>
      <vt:lpstr>The Other Women  of the Bible  Lot’s Daughters (Genesis 19)  </vt:lpstr>
      <vt:lpstr>PowerPoint Presentation</vt:lpstr>
      <vt:lpstr>Good Idea – Poor Execution</vt:lpstr>
      <vt:lpstr>Concluding Thoughts</vt:lpstr>
      <vt:lpstr>PowerPoint Presentation</vt:lpstr>
      <vt:lpstr>The Other Women  of the Bible  Leah Genesis 29 - 32  </vt:lpstr>
      <vt:lpstr>PowerPoint Presentation</vt:lpstr>
      <vt:lpstr>PowerPoint Presentation</vt:lpstr>
      <vt:lpstr>True Love</vt:lpstr>
      <vt:lpstr>True Love</vt:lpstr>
      <vt:lpstr>Concluding Thoughts</vt:lpstr>
      <vt:lpstr>PowerPoint Presentation</vt:lpstr>
      <vt:lpstr>The Other Women  of the Bible  Dinah Genesis 34 </vt:lpstr>
      <vt:lpstr>PowerPoint Presentation</vt:lpstr>
      <vt:lpstr>All in the “Family”</vt:lpstr>
      <vt:lpstr>Concluding Thoughts</vt:lpstr>
      <vt:lpstr>PowerPoint Presentation</vt:lpstr>
      <vt:lpstr>The Other Women  of the Bible  Tamar Genesis 38 </vt:lpstr>
      <vt:lpstr>PowerPoint Presentation</vt:lpstr>
      <vt:lpstr>PowerPoint Presentation</vt:lpstr>
      <vt:lpstr>Divine Destiny</vt:lpstr>
      <vt:lpstr>Divine Destiny</vt:lpstr>
      <vt:lpstr>The “Divine” Family Tree</vt:lpstr>
      <vt:lpstr>Concluding Thoughts</vt:lpstr>
      <vt:lpstr>PowerPoint Presentation</vt:lpstr>
      <vt:lpstr>The Other Women  of the Bible  Zipporah Exodus 4:24-26</vt:lpstr>
      <vt:lpstr>PowerPoint Presentation</vt:lpstr>
      <vt:lpstr>360o  Vision</vt:lpstr>
      <vt:lpstr>Concluding Thoughts</vt:lpstr>
      <vt:lpstr>PowerPoint Presentation</vt:lpstr>
      <vt:lpstr>The Other Women  of the Bible  Miriam Exodus 2, 15, Numbers 12</vt:lpstr>
      <vt:lpstr>PowerPoint Presentation</vt:lpstr>
      <vt:lpstr>How do you handle Success (of others)</vt:lpstr>
      <vt:lpstr>How do you handle Success (of others)</vt:lpstr>
      <vt:lpstr>Concluding Thoughts</vt:lpstr>
      <vt:lpstr>PowerPoint Presentation</vt:lpstr>
      <vt:lpstr>The Other Women  of the Bible  Rahab Joshua 2; 6, Hebrews 11:31, James 2:25</vt:lpstr>
      <vt:lpstr>PowerPoint Presentation</vt:lpstr>
      <vt:lpstr>Faith in Action</vt:lpstr>
      <vt:lpstr>Faith in Action</vt:lpstr>
      <vt:lpstr>The “Divine” Family Tree</vt:lpstr>
      <vt:lpstr>Concluding Thoughts</vt:lpstr>
      <vt:lpstr>PowerPoint Presentation</vt:lpstr>
      <vt:lpstr>The Other Women  of the Bible  Jael Judges 4; 5:24-27</vt:lpstr>
      <vt:lpstr>PowerPoint Presentation</vt:lpstr>
      <vt:lpstr>PowerPoint Presentation</vt:lpstr>
      <vt:lpstr>Know Your Tools</vt:lpstr>
      <vt:lpstr>Do Not Compromise</vt:lpstr>
      <vt:lpstr>Concluding Thoughts</vt:lpstr>
      <vt:lpstr>PowerPoint Presentation</vt:lpstr>
      <vt:lpstr>The Other Women</vt:lpstr>
      <vt:lpstr>The “Divine” Family Tree</vt:lpstr>
      <vt:lpstr>The Other Women  of the Bible  Hanna (1 Samuel 1 &amp; 2) </vt:lpstr>
      <vt:lpstr>PowerPoint Presentation</vt:lpstr>
      <vt:lpstr>PowerPoint Presentation</vt:lpstr>
      <vt:lpstr>Concluding Thoughts</vt:lpstr>
      <vt:lpstr>PowerPoint Presentation</vt:lpstr>
      <vt:lpstr>The Other Women  of the Bible  Abigail (1 Samuel 25) </vt:lpstr>
      <vt:lpstr>PowerPoint Presentation</vt:lpstr>
      <vt:lpstr>PowerPoint Presentation</vt:lpstr>
      <vt:lpstr>PowerPoint Presentation</vt:lpstr>
      <vt:lpstr>Concluding Thoughts</vt:lpstr>
      <vt:lpstr>PowerPoint Presentation</vt:lpstr>
      <vt:lpstr>The Other Women  of the Bible  Tamar (David’s Daughter) 2 Samuel 13</vt:lpstr>
      <vt:lpstr>PowerPoint Presentation</vt:lpstr>
      <vt:lpstr>PowerPoint Presentation</vt:lpstr>
      <vt:lpstr>PowerPoint Presentation</vt:lpstr>
      <vt:lpstr>PowerPoint Presentation</vt:lpstr>
      <vt:lpstr>Concluding Thoughts</vt:lpstr>
      <vt:lpstr>PowerPoint Presentation</vt:lpstr>
      <vt:lpstr>The Other Women  of the Bible  Elisabeth  (Luke 1:39-66) </vt:lpstr>
      <vt:lpstr>PowerPoint Presentation</vt:lpstr>
      <vt:lpstr>PowerPoint Presentation</vt:lpstr>
      <vt:lpstr>PowerPoint Presentation</vt:lpstr>
      <vt:lpstr>Concluding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Watlington, Larry (Online)</dc:creator>
  <cp:lastModifiedBy>Watlington, Larry (Online)</cp:lastModifiedBy>
  <cp:revision>69</cp:revision>
  <cp:lastPrinted>2020-10-22T02:01:52Z</cp:lastPrinted>
  <dcterms:created xsi:type="dcterms:W3CDTF">2020-08-25T09:49:59Z</dcterms:created>
  <dcterms:modified xsi:type="dcterms:W3CDTF">2021-02-26T00:07:49Z</dcterms:modified>
</cp:coreProperties>
</file>