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06" r:id="rId2"/>
    <p:sldId id="307" r:id="rId3"/>
    <p:sldId id="308" r:id="rId4"/>
    <p:sldId id="314" r:id="rId5"/>
    <p:sldId id="266" r:id="rId6"/>
    <p:sldId id="300" r:id="rId7"/>
    <p:sldId id="315" r:id="rId8"/>
    <p:sldId id="301" r:id="rId9"/>
    <p:sldId id="25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2"/>
    <p:restoredTop sz="92489"/>
  </p:normalViewPr>
  <p:slideViewPr>
    <p:cSldViewPr snapToGrid="0" snapToObjects="1">
      <p:cViewPr varScale="1">
        <p:scale>
          <a:sx n="145" d="100"/>
          <a:sy n="145" d="100"/>
        </p:scale>
        <p:origin x="1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52EE5-1621-7C4E-BB02-05B6933DBCB0}" type="datetimeFigureOut">
              <a:rPr lang="en-US" smtClean="0"/>
              <a:t>4/15/20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B6DE3-5F82-BA47-AA6D-8390C5D74DAB}" type="slidenum">
              <a:rPr lang="en-US" smtClean="0"/>
              <a:t>‹#›</a:t>
            </a:fld>
            <a:endParaRPr lang="en-US"/>
          </a:p>
        </p:txBody>
      </p:sp>
    </p:spTree>
    <p:extLst>
      <p:ext uri="{BB962C8B-B14F-4D97-AF65-F5344CB8AC3E}">
        <p14:creationId xmlns:p14="http://schemas.microsoft.com/office/powerpoint/2010/main" val="423658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B6DE3-5F82-BA47-AA6D-8390C5D74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5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06C07-2FD2-C147-9F89-3364F117C4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WWW.AOCWC.COM</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Alpha &amp; Omega CWC</a:t>
            </a:r>
          </a:p>
        </p:txBody>
      </p:sp>
    </p:spTree>
    <p:extLst>
      <p:ext uri="{BB962C8B-B14F-4D97-AF65-F5344CB8AC3E}">
        <p14:creationId xmlns:p14="http://schemas.microsoft.com/office/powerpoint/2010/main" val="76715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B6DE3-5F82-BA47-AA6D-8390C5D74DAB}" type="slidenum">
              <a:rPr lang="en-US" smtClean="0"/>
              <a:t>7</a:t>
            </a:fld>
            <a:endParaRPr lang="en-US"/>
          </a:p>
        </p:txBody>
      </p:sp>
    </p:spTree>
    <p:extLst>
      <p:ext uri="{BB962C8B-B14F-4D97-AF65-F5344CB8AC3E}">
        <p14:creationId xmlns:p14="http://schemas.microsoft.com/office/powerpoint/2010/main" val="7651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623-FD42-0247-86B4-D897D1CCB3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1B756-136F-644B-A704-F5022EDAD9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DA2E18-3F4F-FD48-92A1-5644D464805D}"/>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5" name="Footer Placeholder 4">
            <a:extLst>
              <a:ext uri="{FF2B5EF4-FFF2-40B4-BE49-F238E27FC236}">
                <a16:creationId xmlns:a16="http://schemas.microsoft.com/office/drawing/2014/main" id="{ED6F467F-4FDD-BC49-BBF3-618D1C438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E80C4-86EB-6747-8357-B299BBC5E5EB}"/>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352473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76DD-5431-CB41-800B-ECA81FC91A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BC9566-69E0-8D48-9FE1-1277FC795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72C16-D6AF-E24A-A927-50FCA3AA8F3A}"/>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5" name="Footer Placeholder 4">
            <a:extLst>
              <a:ext uri="{FF2B5EF4-FFF2-40B4-BE49-F238E27FC236}">
                <a16:creationId xmlns:a16="http://schemas.microsoft.com/office/drawing/2014/main" id="{DEFE84CE-5936-074E-A1CD-CE58A790F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8CE36-7529-1C46-8C50-B6670CB287B5}"/>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412404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18E1B2-54CB-8649-8087-4FA243667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EF9D-4871-0B45-874B-72F6FD38A3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F0C56-B71A-454D-8829-311484D6369B}"/>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5" name="Footer Placeholder 4">
            <a:extLst>
              <a:ext uri="{FF2B5EF4-FFF2-40B4-BE49-F238E27FC236}">
                <a16:creationId xmlns:a16="http://schemas.microsoft.com/office/drawing/2014/main" id="{EEA877E6-F771-134C-891E-32F39D179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74472-FEC3-5942-A022-A8B0D46BBBD0}"/>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239629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4E7D-EAF8-C74C-BF95-C59F945FA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1D838-AA57-E242-927E-AE2472976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CA20B-6030-6442-8CE0-EA142FAAD5CC}"/>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5" name="Footer Placeholder 4">
            <a:extLst>
              <a:ext uri="{FF2B5EF4-FFF2-40B4-BE49-F238E27FC236}">
                <a16:creationId xmlns:a16="http://schemas.microsoft.com/office/drawing/2014/main" id="{4FD3F433-14E6-544D-8722-78C6309A0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71BCD-E709-594E-8DE3-6FA54B37F308}"/>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41847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DA5B-2348-BF49-948E-8E621AE5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D1EAC3-C90F-C54A-9326-061AAB0E5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B7002-1473-574A-A0F1-67D27C52484C}"/>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5" name="Footer Placeholder 4">
            <a:extLst>
              <a:ext uri="{FF2B5EF4-FFF2-40B4-BE49-F238E27FC236}">
                <a16:creationId xmlns:a16="http://schemas.microsoft.com/office/drawing/2014/main" id="{D8E82EE9-077B-7C43-B940-D08D8017E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D1E19-BC22-3946-84D2-3D2E2AF742D6}"/>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4227083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AF0C-57C0-2F40-9E29-7CD1C4E267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7EC0E-34E2-1842-8E83-E2F58B2A7A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87D1A-5B4D-0745-8614-1F3A5927DB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88B707-A2CC-354D-8248-AB957CD4CDF9}"/>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6" name="Footer Placeholder 5">
            <a:extLst>
              <a:ext uri="{FF2B5EF4-FFF2-40B4-BE49-F238E27FC236}">
                <a16:creationId xmlns:a16="http://schemas.microsoft.com/office/drawing/2014/main" id="{289CF074-E06F-1546-84EB-E62C46B20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EF88E-0F6E-244E-9FCF-2E832F521ECE}"/>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207539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8F0-B77C-AD4D-9006-2D37C1FB5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BAA34E-A1EC-E447-8C3E-E1813E07E1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75FE3-6EE5-4D42-93BF-53DA76AF30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4DD1EC-5286-E646-983B-DA45A8273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9F8BE0-1403-2A48-A132-C779589EB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0E7B2-2BBA-3148-BFE8-FF2D4A7E9EDE}"/>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8" name="Footer Placeholder 7">
            <a:extLst>
              <a:ext uri="{FF2B5EF4-FFF2-40B4-BE49-F238E27FC236}">
                <a16:creationId xmlns:a16="http://schemas.microsoft.com/office/drawing/2014/main" id="{40822FAA-BFB5-AF4E-A452-902981788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D94B42-F597-BB40-88DD-F33016637CD5}"/>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296124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B32D-ADE9-BB42-A128-0E0D870C9A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D6B872-FA05-264B-B3EF-DCCE49FFAB9B}"/>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4" name="Footer Placeholder 3">
            <a:extLst>
              <a:ext uri="{FF2B5EF4-FFF2-40B4-BE49-F238E27FC236}">
                <a16:creationId xmlns:a16="http://schemas.microsoft.com/office/drawing/2014/main" id="{E00F3436-4D6D-5D4A-855E-DD697E305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548DB9-0CE1-3746-8C60-FADCBECF53ED}"/>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342975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9D66A4-F902-204A-AFAB-BDC96836EBE3}"/>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3" name="Footer Placeholder 2">
            <a:extLst>
              <a:ext uri="{FF2B5EF4-FFF2-40B4-BE49-F238E27FC236}">
                <a16:creationId xmlns:a16="http://schemas.microsoft.com/office/drawing/2014/main" id="{A9490779-7E5F-CE45-A476-76FE00D7D4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4F4D84-C517-3440-8937-6B551D50A878}"/>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133030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A01B-A059-B147-92A4-006D9C9A4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B592ED-2673-5F47-A1E6-74A647F01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6E9AD2-F874-3343-9549-F3CC92A4F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7049-70F6-9948-9880-840041B398EB}"/>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6" name="Footer Placeholder 5">
            <a:extLst>
              <a:ext uri="{FF2B5EF4-FFF2-40B4-BE49-F238E27FC236}">
                <a16:creationId xmlns:a16="http://schemas.microsoft.com/office/drawing/2014/main" id="{40F8705D-B401-664A-BB41-EB7DEF259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51ED0-6B32-0F4C-9EC5-510AA6C9030E}"/>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2189392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8D7F-0A70-6D47-ACDA-2EC31FEC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0C3C7-FF61-EC43-9090-D9C3984F5E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7C623F-7E0E-D04D-BE44-FF14261F7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526C5-1A5B-FE48-BA6F-4050167FD88E}"/>
              </a:ext>
            </a:extLst>
          </p:cNvPr>
          <p:cNvSpPr>
            <a:spLocks noGrp="1"/>
          </p:cNvSpPr>
          <p:nvPr>
            <p:ph type="dt" sz="half" idx="10"/>
          </p:nvPr>
        </p:nvSpPr>
        <p:spPr/>
        <p:txBody>
          <a:bodyPr/>
          <a:lstStyle/>
          <a:p>
            <a:fld id="{15D02C46-77AA-1B4C-86B6-BC20F35577DD}" type="datetimeFigureOut">
              <a:rPr lang="en-US" smtClean="0"/>
              <a:t>4/15/20</a:t>
            </a:fld>
            <a:endParaRPr lang="en-US"/>
          </a:p>
        </p:txBody>
      </p:sp>
      <p:sp>
        <p:nvSpPr>
          <p:cNvPr id="6" name="Footer Placeholder 5">
            <a:extLst>
              <a:ext uri="{FF2B5EF4-FFF2-40B4-BE49-F238E27FC236}">
                <a16:creationId xmlns:a16="http://schemas.microsoft.com/office/drawing/2014/main" id="{CF24E0C8-526B-9A48-930A-92594C97C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578D9-A4E1-D94A-8A95-C128A1F86944}"/>
              </a:ext>
            </a:extLst>
          </p:cNvPr>
          <p:cNvSpPr>
            <a:spLocks noGrp="1"/>
          </p:cNvSpPr>
          <p:nvPr>
            <p:ph type="sldNum" sz="quarter" idx="12"/>
          </p:nvPr>
        </p:nvSpPr>
        <p:spPr/>
        <p:txBody>
          <a:bodyPr/>
          <a:lstStyle/>
          <a:p>
            <a:fld id="{573269E7-000C-D542-AF3F-1FF80AF6444E}" type="slidenum">
              <a:rPr lang="en-US" smtClean="0"/>
              <a:t>‹#›</a:t>
            </a:fld>
            <a:endParaRPr lang="en-US"/>
          </a:p>
        </p:txBody>
      </p:sp>
    </p:spTree>
    <p:extLst>
      <p:ext uri="{BB962C8B-B14F-4D97-AF65-F5344CB8AC3E}">
        <p14:creationId xmlns:p14="http://schemas.microsoft.com/office/powerpoint/2010/main" val="135741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E323E-55C4-C347-9BEC-DCB6B3C13B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83D518-7820-FA42-8182-9722768D3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FD564-B0C3-7F4F-801B-9243F9741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02C46-77AA-1B4C-86B6-BC20F35577DD}" type="datetimeFigureOut">
              <a:rPr lang="en-US" smtClean="0"/>
              <a:t>4/15/20</a:t>
            </a:fld>
            <a:endParaRPr lang="en-US"/>
          </a:p>
        </p:txBody>
      </p:sp>
      <p:sp>
        <p:nvSpPr>
          <p:cNvPr id="5" name="Footer Placeholder 4">
            <a:extLst>
              <a:ext uri="{FF2B5EF4-FFF2-40B4-BE49-F238E27FC236}">
                <a16:creationId xmlns:a16="http://schemas.microsoft.com/office/drawing/2014/main" id="{4D8D6BC1-881F-2540-92C8-1981A4018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5D9B25-462B-9244-BC78-ABCB0A808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269E7-000C-D542-AF3F-1FF80AF6444E}" type="slidenum">
              <a:rPr lang="en-US" smtClean="0"/>
              <a:t>‹#›</a:t>
            </a:fld>
            <a:endParaRPr lang="en-US"/>
          </a:p>
        </p:txBody>
      </p:sp>
    </p:spTree>
    <p:extLst>
      <p:ext uri="{BB962C8B-B14F-4D97-AF65-F5344CB8AC3E}">
        <p14:creationId xmlns:p14="http://schemas.microsoft.com/office/powerpoint/2010/main" val="433293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www.simplicityoftheword.com/" TargetMode="Externa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04173EE-F284-4FE7-9947-CACD42FB2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56561A0B-5F76-4CA7-8F85-9425FCF19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95999" y="-2"/>
            <a:ext cx="5268855" cy="696231"/>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sp>
        <p:nvSpPr>
          <p:cNvPr id="44" name="Rectangle 38">
            <a:extLst>
              <a:ext uri="{FF2B5EF4-FFF2-40B4-BE49-F238E27FC236}">
                <a16:creationId xmlns:a16="http://schemas.microsoft.com/office/drawing/2014/main" id="{AEE687A9-2084-47F8-8263-ADB2DDB7F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2ADF5F-2FC7-9E40-A2B3-D62B4BDEEB3D}"/>
              </a:ext>
            </a:extLst>
          </p:cNvPr>
          <p:cNvSpPr>
            <a:spLocks noGrp="1"/>
          </p:cNvSpPr>
          <p:nvPr>
            <p:ph type="ctrTitle"/>
          </p:nvPr>
        </p:nvSpPr>
        <p:spPr>
          <a:xfrm>
            <a:off x="-3048" y="920971"/>
            <a:ext cx="5938180" cy="3027400"/>
          </a:xfrm>
        </p:spPr>
        <p:txBody>
          <a:bodyPr anchor="b">
            <a:normAutofit fontScale="90000"/>
          </a:bodyPr>
          <a:lstStyle/>
          <a:p>
            <a:r>
              <a:rPr lang="en-US" b="1" dirty="0"/>
              <a:t>Making Better Dirt</a:t>
            </a:r>
            <a:br>
              <a:rPr lang="en-US" sz="4800" b="1" dirty="0"/>
            </a:br>
            <a:r>
              <a:rPr lang="en-US" sz="4800" b="1" dirty="0"/>
              <a:t> </a:t>
            </a:r>
            <a:br>
              <a:rPr lang="en-US" sz="4800" b="1" dirty="0"/>
            </a:br>
            <a:r>
              <a:rPr lang="en-US" sz="3200" b="1" i="1" dirty="0">
                <a:solidFill>
                  <a:srgbClr val="C00000"/>
                </a:solidFill>
              </a:rPr>
              <a:t>Five components to make us better Soil</a:t>
            </a:r>
            <a:br>
              <a:rPr lang="en-US" sz="3200" b="1" i="1" dirty="0">
                <a:solidFill>
                  <a:srgbClr val="C00000"/>
                </a:solidFill>
              </a:rPr>
            </a:br>
            <a:br>
              <a:rPr lang="en-US" sz="3200" b="1" i="1" dirty="0">
                <a:solidFill>
                  <a:srgbClr val="C00000"/>
                </a:solidFill>
              </a:rPr>
            </a:br>
            <a:r>
              <a:rPr lang="en-US" sz="3200" b="1" i="1" dirty="0">
                <a:solidFill>
                  <a:srgbClr val="C00000"/>
                </a:solidFill>
              </a:rPr>
              <a:t>Lesson 4 – Get an Understanding</a:t>
            </a:r>
            <a:endParaRPr lang="en-US" sz="4800" b="1" i="1" dirty="0">
              <a:solidFill>
                <a:srgbClr val="C00000"/>
              </a:solidFill>
            </a:endParaRPr>
          </a:p>
        </p:txBody>
      </p:sp>
      <p:sp>
        <p:nvSpPr>
          <p:cNvPr id="3" name="Subtitle 2">
            <a:extLst>
              <a:ext uri="{FF2B5EF4-FFF2-40B4-BE49-F238E27FC236}">
                <a16:creationId xmlns:a16="http://schemas.microsoft.com/office/drawing/2014/main" id="{7ADFF96D-6516-6745-BECD-8EE44D5E6E5A}"/>
              </a:ext>
            </a:extLst>
          </p:cNvPr>
          <p:cNvSpPr>
            <a:spLocks noGrp="1"/>
          </p:cNvSpPr>
          <p:nvPr>
            <p:ph type="subTitle" idx="1"/>
          </p:nvPr>
        </p:nvSpPr>
        <p:spPr>
          <a:xfrm>
            <a:off x="355246" y="4869342"/>
            <a:ext cx="5149761" cy="1047752"/>
          </a:xfrm>
        </p:spPr>
        <p:txBody>
          <a:bodyPr>
            <a:normAutofit/>
          </a:bodyPr>
          <a:lstStyle/>
          <a:p>
            <a:r>
              <a:rPr lang="en-US" dirty="0"/>
              <a:t>Simplicity of the Word Ministry</a:t>
            </a:r>
          </a:p>
          <a:p>
            <a:r>
              <a:rPr lang="en-US" sz="2000" dirty="0">
                <a:hlinkClick r:id="rId2"/>
              </a:rPr>
              <a:t>www.simplicityoftheword.com</a:t>
            </a:r>
            <a:endParaRPr lang="en-US" sz="2000" dirty="0"/>
          </a:p>
        </p:txBody>
      </p:sp>
      <p:pic>
        <p:nvPicPr>
          <p:cNvPr id="4" name="Picture 3">
            <a:extLst>
              <a:ext uri="{FF2B5EF4-FFF2-40B4-BE49-F238E27FC236}">
                <a16:creationId xmlns:a16="http://schemas.microsoft.com/office/drawing/2014/main" id="{D82B446D-40F8-054F-A9CE-6262BCFFA507}"/>
              </a:ext>
            </a:extLst>
          </p:cNvPr>
          <p:cNvPicPr>
            <a:picLocks noChangeAspect="1"/>
          </p:cNvPicPr>
          <p:nvPr/>
        </p:nvPicPr>
        <p:blipFill rotWithShape="1">
          <a:blip r:embed="rId3"/>
          <a:srcRect l="4168" r="2" b="2"/>
          <a:stretch/>
        </p:blipFill>
        <p:spPr>
          <a:xfrm>
            <a:off x="6096000" y="699198"/>
            <a:ext cx="5268855" cy="2655387"/>
          </a:xfrm>
          <a:prstGeom prst="rect">
            <a:avLst/>
          </a:prstGeom>
        </p:spPr>
      </p:pic>
      <p:pic>
        <p:nvPicPr>
          <p:cNvPr id="11" name="Picture 10">
            <a:extLst>
              <a:ext uri="{FF2B5EF4-FFF2-40B4-BE49-F238E27FC236}">
                <a16:creationId xmlns:a16="http://schemas.microsoft.com/office/drawing/2014/main" id="{040452E5-007B-2040-92B2-D0D116E50C2E}"/>
              </a:ext>
            </a:extLst>
          </p:cNvPr>
          <p:cNvPicPr>
            <a:picLocks noChangeAspect="1"/>
          </p:cNvPicPr>
          <p:nvPr/>
        </p:nvPicPr>
        <p:blipFill rotWithShape="1">
          <a:blip r:embed="rId4"/>
          <a:srcRect t="15809" r="-1" b="8688"/>
          <a:stretch/>
        </p:blipFill>
        <p:spPr>
          <a:xfrm>
            <a:off x="6096000" y="3459652"/>
            <a:ext cx="5268855" cy="2655388"/>
          </a:xfrm>
          <a:prstGeom prst="rect">
            <a:avLst/>
          </a:prstGeom>
        </p:spPr>
      </p:pic>
      <p:cxnSp>
        <p:nvCxnSpPr>
          <p:cNvPr id="45" name="Straight Connector 40">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57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3B26F1-C58A-404F-8E27-D91B907308D4}"/>
              </a:ext>
            </a:extLst>
          </p:cNvPr>
          <p:cNvSpPr>
            <a:spLocks noGrp="1"/>
          </p:cNvSpPr>
          <p:nvPr>
            <p:ph type="title"/>
          </p:nvPr>
        </p:nvSpPr>
        <p:spPr>
          <a:xfrm>
            <a:off x="621155" y="1015932"/>
            <a:ext cx="4031765" cy="4795408"/>
          </a:xfrm>
        </p:spPr>
        <p:txBody>
          <a:bodyPr>
            <a:normAutofit/>
          </a:bodyPr>
          <a:lstStyle/>
          <a:p>
            <a:pPr algn="ctr"/>
            <a:r>
              <a:rPr lang="en-US" sz="4800" b="1" dirty="0">
                <a:solidFill>
                  <a:srgbClr val="FFFFFF"/>
                </a:solidFill>
              </a:rPr>
              <a:t>Five Components to making us better Soil</a:t>
            </a:r>
          </a:p>
        </p:txBody>
      </p:sp>
      <p:grpSp>
        <p:nvGrpSpPr>
          <p:cNvPr id="22" name="Group 21">
            <a:extLst>
              <a:ext uri="{FF2B5EF4-FFF2-40B4-BE49-F238E27FC236}">
                <a16:creationId xmlns:a16="http://schemas.microsoft.com/office/drawing/2014/main" id="{61FD61D4-FF55-744A-9899-E74A3C2D094C}"/>
              </a:ext>
            </a:extLst>
          </p:cNvPr>
          <p:cNvGrpSpPr/>
          <p:nvPr/>
        </p:nvGrpSpPr>
        <p:grpSpPr>
          <a:xfrm>
            <a:off x="5090974" y="484121"/>
            <a:ext cx="6513603" cy="976505"/>
            <a:chOff x="5090974" y="484121"/>
            <a:chExt cx="6513603" cy="976505"/>
          </a:xfrm>
        </p:grpSpPr>
        <p:sp>
          <p:nvSpPr>
            <p:cNvPr id="6" name="Rounded Rectangle 5">
              <a:extLst>
                <a:ext uri="{FF2B5EF4-FFF2-40B4-BE49-F238E27FC236}">
                  <a16:creationId xmlns:a16="http://schemas.microsoft.com/office/drawing/2014/main" id="{5ECD5F75-69A7-E345-A39B-86431D5B0E15}"/>
                </a:ext>
              </a:extLst>
            </p:cNvPr>
            <p:cNvSpPr/>
            <p:nvPr/>
          </p:nvSpPr>
          <p:spPr>
            <a:xfrm>
              <a:off x="5090974" y="484121"/>
              <a:ext cx="6513603" cy="918219"/>
            </a:xfrm>
            <a:prstGeom prst="roundRect">
              <a:avLst>
                <a:gd name="adj" fmla="val 10000"/>
              </a:avLst>
            </a:prstGeom>
            <a:solidFill>
              <a:schemeClr val="accent2">
                <a:hueOff val="0"/>
                <a:satOff val="0"/>
                <a:lumOff val="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7" name="Rectangle 6" descr="Heart">
              <a:extLst>
                <a:ext uri="{FF2B5EF4-FFF2-40B4-BE49-F238E27FC236}">
                  <a16:creationId xmlns:a16="http://schemas.microsoft.com/office/drawing/2014/main" id="{12700EE8-42BC-D243-A645-5E58CE6F67ED}"/>
                </a:ext>
              </a:extLst>
            </p:cNvPr>
            <p:cNvSpPr/>
            <p:nvPr/>
          </p:nvSpPr>
          <p:spPr>
            <a:xfrm>
              <a:off x="5368735" y="690720"/>
              <a:ext cx="506008" cy="505020"/>
            </a:xfrm>
            <a:prstGeom prst="rect">
              <a:avLst/>
            </a:prstGeom>
            <a: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Freeform 7">
              <a:extLst>
                <a:ext uri="{FF2B5EF4-FFF2-40B4-BE49-F238E27FC236}">
                  <a16:creationId xmlns:a16="http://schemas.microsoft.com/office/drawing/2014/main" id="{776E20A1-FD1D-7844-BAD2-6F9AB73BD1F1}"/>
                </a:ext>
              </a:extLst>
            </p:cNvPr>
            <p:cNvSpPr/>
            <p:nvPr/>
          </p:nvSpPr>
          <p:spPr>
            <a:xfrm>
              <a:off x="6152505" y="484121"/>
              <a:ext cx="5418340" cy="976505"/>
            </a:xfrm>
            <a:custGeom>
              <a:avLst/>
              <a:gdLst>
                <a:gd name="connsiteX0" fmla="*/ 0 w 5418340"/>
                <a:gd name="connsiteY0" fmla="*/ 0 h 976505"/>
                <a:gd name="connsiteX1" fmla="*/ 5418340 w 5418340"/>
                <a:gd name="connsiteY1" fmla="*/ 0 h 976505"/>
                <a:gd name="connsiteX2" fmla="*/ 5418340 w 5418340"/>
                <a:gd name="connsiteY2" fmla="*/ 976505 h 976505"/>
                <a:gd name="connsiteX3" fmla="*/ 0 w 5418340"/>
                <a:gd name="connsiteY3" fmla="*/ 976505 h 976505"/>
                <a:gd name="connsiteX4" fmla="*/ 0 w 5418340"/>
                <a:gd name="connsiteY4" fmla="*/ 0 h 97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340" h="976505">
                  <a:moveTo>
                    <a:pt x="0" y="0"/>
                  </a:moveTo>
                  <a:lnTo>
                    <a:pt x="5418340" y="0"/>
                  </a:lnTo>
                  <a:lnTo>
                    <a:pt x="5418340" y="976505"/>
                  </a:lnTo>
                  <a:lnTo>
                    <a:pt x="0" y="976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03347" tIns="103347" rIns="103347" bIns="103347" numCol="1" spcCol="1270" anchor="ctr" anchorCtr="0">
              <a:noAutofit/>
            </a:bodyPr>
            <a:lstStyle/>
            <a:p>
              <a:pPr marL="0" marR="0" lvl="0" indent="0" algn="l" defTabSz="2133600" rtl="0" eaLnBrk="1" fontAlgn="auto" latinLnBrk="0" hangingPunct="1">
                <a:lnSpc>
                  <a:spcPct val="90000"/>
                </a:lnSpc>
                <a:spcBef>
                  <a:spcPct val="0"/>
                </a:spcBef>
                <a:spcAft>
                  <a:spcPct val="35000"/>
                </a:spcAft>
                <a:buClrTx/>
                <a:buSzTx/>
                <a:buFontTx/>
                <a:buNone/>
                <a:tabLst/>
                <a:defRPr/>
              </a:pPr>
              <a:r>
                <a:rPr kumimoji="0" lang="en-US" sz="4800" b="1"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Love God</a:t>
              </a:r>
            </a:p>
          </p:txBody>
        </p:sp>
      </p:grpSp>
      <p:grpSp>
        <p:nvGrpSpPr>
          <p:cNvPr id="23" name="Group 22">
            <a:extLst>
              <a:ext uri="{FF2B5EF4-FFF2-40B4-BE49-F238E27FC236}">
                <a16:creationId xmlns:a16="http://schemas.microsoft.com/office/drawing/2014/main" id="{D5BFB6B7-57E8-954D-BE6A-8E02EA36F234}"/>
              </a:ext>
            </a:extLst>
          </p:cNvPr>
          <p:cNvGrpSpPr/>
          <p:nvPr/>
        </p:nvGrpSpPr>
        <p:grpSpPr>
          <a:xfrm>
            <a:off x="5090974" y="1704752"/>
            <a:ext cx="6720255" cy="976505"/>
            <a:chOff x="5090974" y="1704752"/>
            <a:chExt cx="6720255" cy="976505"/>
          </a:xfrm>
        </p:grpSpPr>
        <p:sp>
          <p:nvSpPr>
            <p:cNvPr id="9" name="Rounded Rectangle 8">
              <a:extLst>
                <a:ext uri="{FF2B5EF4-FFF2-40B4-BE49-F238E27FC236}">
                  <a16:creationId xmlns:a16="http://schemas.microsoft.com/office/drawing/2014/main" id="{6E3389DE-1E48-3A46-B069-9FAFE094D128}"/>
                </a:ext>
              </a:extLst>
            </p:cNvPr>
            <p:cNvSpPr/>
            <p:nvPr/>
          </p:nvSpPr>
          <p:spPr>
            <a:xfrm>
              <a:off x="5090974" y="1704752"/>
              <a:ext cx="6513603" cy="918219"/>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Rectangle 10" descr="Love Letter">
              <a:extLst>
                <a:ext uri="{FF2B5EF4-FFF2-40B4-BE49-F238E27FC236}">
                  <a16:creationId xmlns:a16="http://schemas.microsoft.com/office/drawing/2014/main" id="{2A44C06F-3D89-4F43-9A73-52DFA8B76F81}"/>
                </a:ext>
              </a:extLst>
            </p:cNvPr>
            <p:cNvSpPr/>
            <p:nvPr/>
          </p:nvSpPr>
          <p:spPr>
            <a:xfrm>
              <a:off x="5368735" y="1911352"/>
              <a:ext cx="506008" cy="5050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E1CAB920-6493-434A-B6D1-6033D9DAF6C4}"/>
                </a:ext>
              </a:extLst>
            </p:cNvPr>
            <p:cNvSpPr/>
            <p:nvPr/>
          </p:nvSpPr>
          <p:spPr>
            <a:xfrm>
              <a:off x="5912120" y="1704752"/>
              <a:ext cx="5899109" cy="976505"/>
            </a:xfrm>
            <a:custGeom>
              <a:avLst/>
              <a:gdLst>
                <a:gd name="connsiteX0" fmla="*/ 0 w 5899109"/>
                <a:gd name="connsiteY0" fmla="*/ 0 h 976505"/>
                <a:gd name="connsiteX1" fmla="*/ 5899109 w 5899109"/>
                <a:gd name="connsiteY1" fmla="*/ 0 h 976505"/>
                <a:gd name="connsiteX2" fmla="*/ 5899109 w 5899109"/>
                <a:gd name="connsiteY2" fmla="*/ 976505 h 976505"/>
                <a:gd name="connsiteX3" fmla="*/ 0 w 5899109"/>
                <a:gd name="connsiteY3" fmla="*/ 976505 h 976505"/>
                <a:gd name="connsiteX4" fmla="*/ 0 w 5899109"/>
                <a:gd name="connsiteY4" fmla="*/ 0 h 97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9109" h="976505">
                  <a:moveTo>
                    <a:pt x="0" y="0"/>
                  </a:moveTo>
                  <a:lnTo>
                    <a:pt x="5899109" y="0"/>
                  </a:lnTo>
                  <a:lnTo>
                    <a:pt x="5899109" y="976505"/>
                  </a:lnTo>
                  <a:lnTo>
                    <a:pt x="0" y="976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03347" tIns="103347" rIns="103347" bIns="103347"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Love Yourself and Others</a:t>
              </a:r>
            </a:p>
          </p:txBody>
        </p:sp>
      </p:grpSp>
      <p:grpSp>
        <p:nvGrpSpPr>
          <p:cNvPr id="24" name="Group 23">
            <a:extLst>
              <a:ext uri="{FF2B5EF4-FFF2-40B4-BE49-F238E27FC236}">
                <a16:creationId xmlns:a16="http://schemas.microsoft.com/office/drawing/2014/main" id="{C2606958-C113-4B4C-9B79-970AB3F5499D}"/>
              </a:ext>
            </a:extLst>
          </p:cNvPr>
          <p:cNvGrpSpPr/>
          <p:nvPr/>
        </p:nvGrpSpPr>
        <p:grpSpPr>
          <a:xfrm>
            <a:off x="5090974" y="2925384"/>
            <a:ext cx="6670732" cy="976505"/>
            <a:chOff x="5090974" y="2925384"/>
            <a:chExt cx="6670732" cy="976505"/>
          </a:xfrm>
        </p:grpSpPr>
        <p:sp>
          <p:nvSpPr>
            <p:cNvPr id="13" name="Rounded Rectangle 12">
              <a:extLst>
                <a:ext uri="{FF2B5EF4-FFF2-40B4-BE49-F238E27FC236}">
                  <a16:creationId xmlns:a16="http://schemas.microsoft.com/office/drawing/2014/main" id="{6C88404E-2724-6443-BE79-08919B1B9B5A}"/>
                </a:ext>
              </a:extLst>
            </p:cNvPr>
            <p:cNvSpPr/>
            <p:nvPr/>
          </p:nvSpPr>
          <p:spPr>
            <a:xfrm>
              <a:off x="5090974" y="2925384"/>
              <a:ext cx="6513603" cy="918219"/>
            </a:xfrm>
            <a:prstGeom prst="roundRect">
              <a:avLst>
                <a:gd name="adj" fmla="val 10000"/>
              </a:avLst>
            </a:prstGeom>
            <a:solidFill>
              <a:schemeClr val="accent4">
                <a:hueOff val="0"/>
                <a:satOff val="0"/>
                <a:lumOff val="0"/>
              </a:schemeClr>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4" name="Rectangle 13" descr="Maze">
              <a:extLst>
                <a:ext uri="{FF2B5EF4-FFF2-40B4-BE49-F238E27FC236}">
                  <a16:creationId xmlns:a16="http://schemas.microsoft.com/office/drawing/2014/main" id="{7B328DF9-B489-3B40-9053-FE71C0549775}"/>
                </a:ext>
              </a:extLst>
            </p:cNvPr>
            <p:cNvSpPr/>
            <p:nvPr/>
          </p:nvSpPr>
          <p:spPr>
            <a:xfrm>
              <a:off x="5368735" y="3131983"/>
              <a:ext cx="506008" cy="50502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2482139-69B8-EA4B-BA45-6AA6CD020163}"/>
                </a:ext>
              </a:extLst>
            </p:cNvPr>
            <p:cNvSpPr/>
            <p:nvPr/>
          </p:nvSpPr>
          <p:spPr>
            <a:xfrm>
              <a:off x="5961644" y="2925384"/>
              <a:ext cx="5800062" cy="976505"/>
            </a:xfrm>
            <a:custGeom>
              <a:avLst/>
              <a:gdLst>
                <a:gd name="connsiteX0" fmla="*/ 0 w 5800062"/>
                <a:gd name="connsiteY0" fmla="*/ 0 h 976505"/>
                <a:gd name="connsiteX1" fmla="*/ 5800062 w 5800062"/>
                <a:gd name="connsiteY1" fmla="*/ 0 h 976505"/>
                <a:gd name="connsiteX2" fmla="*/ 5800062 w 5800062"/>
                <a:gd name="connsiteY2" fmla="*/ 976505 h 976505"/>
                <a:gd name="connsiteX3" fmla="*/ 0 w 5800062"/>
                <a:gd name="connsiteY3" fmla="*/ 976505 h 976505"/>
                <a:gd name="connsiteX4" fmla="*/ 0 w 5800062"/>
                <a:gd name="connsiteY4" fmla="*/ 0 h 97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062" h="976505">
                  <a:moveTo>
                    <a:pt x="0" y="0"/>
                  </a:moveTo>
                  <a:lnTo>
                    <a:pt x="5800062" y="0"/>
                  </a:lnTo>
                  <a:lnTo>
                    <a:pt x="5800062" y="976505"/>
                  </a:lnTo>
                  <a:lnTo>
                    <a:pt x="0" y="976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03347" tIns="103347" rIns="103347" bIns="103347"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Learn to Control the Tongue</a:t>
              </a:r>
            </a:p>
          </p:txBody>
        </p:sp>
      </p:grpSp>
      <p:grpSp>
        <p:nvGrpSpPr>
          <p:cNvPr id="25" name="Group 24">
            <a:extLst>
              <a:ext uri="{FF2B5EF4-FFF2-40B4-BE49-F238E27FC236}">
                <a16:creationId xmlns:a16="http://schemas.microsoft.com/office/drawing/2014/main" id="{58DA68B2-CAE7-CF41-8766-7CC667239B24}"/>
              </a:ext>
            </a:extLst>
          </p:cNvPr>
          <p:cNvGrpSpPr/>
          <p:nvPr/>
        </p:nvGrpSpPr>
        <p:grpSpPr>
          <a:xfrm>
            <a:off x="5090974" y="4146015"/>
            <a:ext cx="6653880" cy="976505"/>
            <a:chOff x="5090974" y="4146015"/>
            <a:chExt cx="6653880" cy="976505"/>
          </a:xfrm>
        </p:grpSpPr>
        <p:sp>
          <p:nvSpPr>
            <p:cNvPr id="16" name="Rounded Rectangle 15">
              <a:extLst>
                <a:ext uri="{FF2B5EF4-FFF2-40B4-BE49-F238E27FC236}">
                  <a16:creationId xmlns:a16="http://schemas.microsoft.com/office/drawing/2014/main" id="{F6B0D302-DFC0-4747-A3B9-6B8D8545BCA6}"/>
                </a:ext>
              </a:extLst>
            </p:cNvPr>
            <p:cNvSpPr/>
            <p:nvPr/>
          </p:nvSpPr>
          <p:spPr>
            <a:xfrm>
              <a:off x="5090974" y="4146015"/>
              <a:ext cx="6513603" cy="918219"/>
            </a:xfrm>
            <a:prstGeom prst="roundRect">
              <a:avLst>
                <a:gd name="adj" fmla="val 1000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7" name="Rectangle 16" descr="Head with Gears">
              <a:extLst>
                <a:ext uri="{FF2B5EF4-FFF2-40B4-BE49-F238E27FC236}">
                  <a16:creationId xmlns:a16="http://schemas.microsoft.com/office/drawing/2014/main" id="{515BCF9B-C3F3-C64B-920A-15DCF96970D4}"/>
                </a:ext>
              </a:extLst>
            </p:cNvPr>
            <p:cNvSpPr/>
            <p:nvPr/>
          </p:nvSpPr>
          <p:spPr>
            <a:xfrm>
              <a:off x="5368735" y="4352615"/>
              <a:ext cx="506008" cy="50502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Freeform 17">
              <a:extLst>
                <a:ext uri="{FF2B5EF4-FFF2-40B4-BE49-F238E27FC236}">
                  <a16:creationId xmlns:a16="http://schemas.microsoft.com/office/drawing/2014/main" id="{CB41D956-C41F-7540-B65D-AE8F84EA15DB}"/>
                </a:ext>
              </a:extLst>
            </p:cNvPr>
            <p:cNvSpPr/>
            <p:nvPr/>
          </p:nvSpPr>
          <p:spPr>
            <a:xfrm>
              <a:off x="5978495" y="4146015"/>
              <a:ext cx="5766359" cy="976505"/>
            </a:xfrm>
            <a:custGeom>
              <a:avLst/>
              <a:gdLst>
                <a:gd name="connsiteX0" fmla="*/ 0 w 5766359"/>
                <a:gd name="connsiteY0" fmla="*/ 0 h 976505"/>
                <a:gd name="connsiteX1" fmla="*/ 5766359 w 5766359"/>
                <a:gd name="connsiteY1" fmla="*/ 0 h 976505"/>
                <a:gd name="connsiteX2" fmla="*/ 5766359 w 5766359"/>
                <a:gd name="connsiteY2" fmla="*/ 976505 h 976505"/>
                <a:gd name="connsiteX3" fmla="*/ 0 w 5766359"/>
                <a:gd name="connsiteY3" fmla="*/ 976505 h 976505"/>
                <a:gd name="connsiteX4" fmla="*/ 0 w 5766359"/>
                <a:gd name="connsiteY4" fmla="*/ 0 h 97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6359" h="976505">
                  <a:moveTo>
                    <a:pt x="0" y="0"/>
                  </a:moveTo>
                  <a:lnTo>
                    <a:pt x="5766359" y="0"/>
                  </a:lnTo>
                  <a:lnTo>
                    <a:pt x="5766359" y="976505"/>
                  </a:lnTo>
                  <a:lnTo>
                    <a:pt x="0" y="976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03347" tIns="103347" rIns="103347" bIns="103347"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Get an Understanding</a:t>
              </a:r>
            </a:p>
          </p:txBody>
        </p:sp>
      </p:grpSp>
      <p:grpSp>
        <p:nvGrpSpPr>
          <p:cNvPr id="26" name="Group 25">
            <a:extLst>
              <a:ext uri="{FF2B5EF4-FFF2-40B4-BE49-F238E27FC236}">
                <a16:creationId xmlns:a16="http://schemas.microsoft.com/office/drawing/2014/main" id="{8B057181-387E-A64F-AFF5-1E897D5B0C6D}"/>
              </a:ext>
            </a:extLst>
          </p:cNvPr>
          <p:cNvGrpSpPr/>
          <p:nvPr/>
        </p:nvGrpSpPr>
        <p:grpSpPr>
          <a:xfrm>
            <a:off x="5090974" y="5366647"/>
            <a:ext cx="6637057" cy="976505"/>
            <a:chOff x="5090974" y="5366647"/>
            <a:chExt cx="6637057" cy="976505"/>
          </a:xfrm>
        </p:grpSpPr>
        <p:sp>
          <p:nvSpPr>
            <p:cNvPr id="19" name="Rounded Rectangle 18">
              <a:extLst>
                <a:ext uri="{FF2B5EF4-FFF2-40B4-BE49-F238E27FC236}">
                  <a16:creationId xmlns:a16="http://schemas.microsoft.com/office/drawing/2014/main" id="{3CF3F258-55C9-834D-9939-1B74AA8A831F}"/>
                </a:ext>
              </a:extLst>
            </p:cNvPr>
            <p:cNvSpPr/>
            <p:nvPr/>
          </p:nvSpPr>
          <p:spPr>
            <a:xfrm>
              <a:off x="5090974" y="5366647"/>
              <a:ext cx="6513603" cy="918219"/>
            </a:xfrm>
            <a:prstGeom prst="roundRect">
              <a:avLst>
                <a:gd name="adj" fmla="val 1000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0" name="Rectangle 19" descr="Eyes">
              <a:extLst>
                <a:ext uri="{FF2B5EF4-FFF2-40B4-BE49-F238E27FC236}">
                  <a16:creationId xmlns:a16="http://schemas.microsoft.com/office/drawing/2014/main" id="{61F7308A-E57E-EF4F-9ED3-1E65D5212E40}"/>
                </a:ext>
              </a:extLst>
            </p:cNvPr>
            <p:cNvSpPr/>
            <p:nvPr/>
          </p:nvSpPr>
          <p:spPr>
            <a:xfrm>
              <a:off x="5368735" y="5573246"/>
              <a:ext cx="506008" cy="50502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1" name="Freeform 20">
              <a:extLst>
                <a:ext uri="{FF2B5EF4-FFF2-40B4-BE49-F238E27FC236}">
                  <a16:creationId xmlns:a16="http://schemas.microsoft.com/office/drawing/2014/main" id="{7F33C00F-A3FA-0740-9E77-4A19B4D68813}"/>
                </a:ext>
              </a:extLst>
            </p:cNvPr>
            <p:cNvSpPr/>
            <p:nvPr/>
          </p:nvSpPr>
          <p:spPr>
            <a:xfrm>
              <a:off x="5995319" y="5366647"/>
              <a:ext cx="5732712" cy="976505"/>
            </a:xfrm>
            <a:custGeom>
              <a:avLst/>
              <a:gdLst>
                <a:gd name="connsiteX0" fmla="*/ 0 w 5732712"/>
                <a:gd name="connsiteY0" fmla="*/ 0 h 976505"/>
                <a:gd name="connsiteX1" fmla="*/ 5732712 w 5732712"/>
                <a:gd name="connsiteY1" fmla="*/ 0 h 976505"/>
                <a:gd name="connsiteX2" fmla="*/ 5732712 w 5732712"/>
                <a:gd name="connsiteY2" fmla="*/ 976505 h 976505"/>
                <a:gd name="connsiteX3" fmla="*/ 0 w 5732712"/>
                <a:gd name="connsiteY3" fmla="*/ 976505 h 976505"/>
                <a:gd name="connsiteX4" fmla="*/ 0 w 5732712"/>
                <a:gd name="connsiteY4" fmla="*/ 0 h 97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2712" h="976505">
                  <a:moveTo>
                    <a:pt x="0" y="0"/>
                  </a:moveTo>
                  <a:lnTo>
                    <a:pt x="5732712" y="0"/>
                  </a:lnTo>
                  <a:lnTo>
                    <a:pt x="5732712" y="976505"/>
                  </a:lnTo>
                  <a:lnTo>
                    <a:pt x="0" y="976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03347" tIns="103347" rIns="103347" bIns="10334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See the world through the eyes of others </a:t>
              </a:r>
              <a:r>
                <a:rPr kumimoji="0" lang="en-US" sz="2400" b="0" i="1"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(Compassion &amp; Empathy)</a:t>
              </a:r>
              <a:endParaRPr kumimoji="0" lang="en-US" sz="2800" b="0" i="1"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18758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2164"/>
            <a:ext cx="8229600" cy="990600"/>
          </a:xfrm>
        </p:spPr>
        <p:txBody>
          <a:bodyPr>
            <a:normAutofit/>
          </a:bodyPr>
          <a:lstStyle/>
          <a:p>
            <a:pPr algn="ctr"/>
            <a:r>
              <a:rPr lang="en-US" b="1" dirty="0">
                <a:solidFill>
                  <a:schemeClr val="accent6">
                    <a:lumMod val="50000"/>
                  </a:schemeClr>
                </a:solidFill>
                <a:latin typeface="+mn-lt"/>
              </a:rPr>
              <a:t>Lesson 1 - Love God</a:t>
            </a:r>
            <a:br>
              <a:rPr lang="en-US" b="1" dirty="0">
                <a:solidFill>
                  <a:schemeClr val="accent6">
                    <a:lumMod val="50000"/>
                  </a:schemeClr>
                </a:solidFill>
                <a:latin typeface="+mn-lt"/>
              </a:rPr>
            </a:br>
            <a:endParaRPr lang="en-US" sz="1800" b="1" dirty="0">
              <a:solidFill>
                <a:schemeClr val="accent6">
                  <a:lumMod val="50000"/>
                </a:schemeClr>
              </a:solidFill>
              <a:latin typeface="+mn-lt"/>
            </a:endParaRPr>
          </a:p>
        </p:txBody>
      </p:sp>
      <p:sp>
        <p:nvSpPr>
          <p:cNvPr id="3" name="Content Placeholder 2"/>
          <p:cNvSpPr>
            <a:spLocks noGrp="1"/>
          </p:cNvSpPr>
          <p:nvPr>
            <p:ph idx="1"/>
          </p:nvPr>
        </p:nvSpPr>
        <p:spPr>
          <a:xfrm>
            <a:off x="672260" y="2238895"/>
            <a:ext cx="6660951" cy="3761273"/>
          </a:xfrm>
        </p:spPr>
        <p:txBody>
          <a:bodyPr>
            <a:noAutofit/>
          </a:bodyPr>
          <a:lstStyle/>
          <a:p>
            <a:pPr marL="0" indent="0">
              <a:buNone/>
            </a:pPr>
            <a:r>
              <a:rPr lang="en-US" dirty="0"/>
              <a:t>The </a:t>
            </a:r>
            <a:r>
              <a:rPr lang="en-US" b="1" dirty="0"/>
              <a:t>Soul… </a:t>
            </a:r>
            <a:r>
              <a:rPr lang="en-US" dirty="0"/>
              <a:t>Our feelings, emotions, our consciousness </a:t>
            </a:r>
            <a:endParaRPr lang="en-US" b="1" dirty="0"/>
          </a:p>
          <a:p>
            <a:pPr marL="0" indent="0">
              <a:buNone/>
            </a:pPr>
            <a:r>
              <a:rPr lang="en-US" dirty="0"/>
              <a:t>The </a:t>
            </a:r>
            <a:r>
              <a:rPr lang="en-US" b="1" dirty="0"/>
              <a:t>Mind…</a:t>
            </a:r>
            <a:r>
              <a:rPr lang="en-US" dirty="0"/>
              <a:t> Our Intellect, Physical Senses</a:t>
            </a:r>
          </a:p>
          <a:p>
            <a:pPr marL="0" indent="0">
              <a:buNone/>
            </a:pPr>
            <a:r>
              <a:rPr lang="en-US" dirty="0"/>
              <a:t>The </a:t>
            </a:r>
            <a:r>
              <a:rPr lang="en-US" b="1" dirty="0"/>
              <a:t>Strength… </a:t>
            </a:r>
            <a:r>
              <a:rPr lang="en-US" dirty="0"/>
              <a:t>Our actions and abilities</a:t>
            </a:r>
          </a:p>
          <a:p>
            <a:pPr marL="0" indent="0">
              <a:buNone/>
            </a:pPr>
            <a:r>
              <a:rPr lang="en-US" dirty="0"/>
              <a:t>The </a:t>
            </a:r>
            <a:r>
              <a:rPr lang="en-US" b="1" dirty="0"/>
              <a:t>Heart</a:t>
            </a:r>
            <a:r>
              <a:rPr lang="en-US" dirty="0"/>
              <a:t>… The core or center of our very being</a:t>
            </a:r>
          </a:p>
          <a:p>
            <a:pPr marL="0" indent="0">
              <a:buNone/>
            </a:pPr>
            <a:endParaRPr lang="en-US" dirty="0"/>
          </a:p>
        </p:txBody>
      </p:sp>
      <p:grpSp>
        <p:nvGrpSpPr>
          <p:cNvPr id="4" name="Group 3">
            <a:extLst>
              <a:ext uri="{FF2B5EF4-FFF2-40B4-BE49-F238E27FC236}">
                <a16:creationId xmlns:a16="http://schemas.microsoft.com/office/drawing/2014/main" id="{233F77F8-E3F1-E04E-913D-7D4C355C00D2}"/>
              </a:ext>
            </a:extLst>
          </p:cNvPr>
          <p:cNvGrpSpPr/>
          <p:nvPr/>
        </p:nvGrpSpPr>
        <p:grpSpPr>
          <a:xfrm>
            <a:off x="7482841" y="2238895"/>
            <a:ext cx="4145642" cy="2992430"/>
            <a:chOff x="3733801" y="3352801"/>
            <a:chExt cx="4145642" cy="2992430"/>
          </a:xfrm>
        </p:grpSpPr>
        <p:sp>
          <p:nvSpPr>
            <p:cNvPr id="10" name="Oval 9"/>
            <p:cNvSpPr/>
            <p:nvPr/>
          </p:nvSpPr>
          <p:spPr>
            <a:xfrm>
              <a:off x="6271553" y="3726540"/>
              <a:ext cx="1607890" cy="1618185"/>
            </a:xfrm>
            <a:prstGeom prst="ellipse">
              <a:avLst/>
            </a:prstGeom>
            <a:solidFill>
              <a:schemeClr val="bg2">
                <a:lumMod val="7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934"/>
                  </a:solidFill>
                  <a:effectLst/>
                  <a:uLnTx/>
                  <a:uFillTx/>
                  <a:latin typeface="Calibri" panose="020F0502020204030204"/>
                  <a:ea typeface="+mn-ea"/>
                  <a:cs typeface="+mn-cs"/>
                </a:rPr>
                <a:t>Soul</a:t>
              </a:r>
            </a:p>
          </p:txBody>
        </p:sp>
        <p:sp>
          <p:nvSpPr>
            <p:cNvPr id="11" name="Oval 10"/>
            <p:cNvSpPr/>
            <p:nvPr/>
          </p:nvSpPr>
          <p:spPr>
            <a:xfrm>
              <a:off x="3733801" y="3657601"/>
              <a:ext cx="1693333" cy="1544631"/>
            </a:xfrm>
            <a:prstGeom prst="ellipse">
              <a:avLst/>
            </a:prstGeom>
            <a:solidFill>
              <a:schemeClr val="accent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934"/>
                  </a:solidFill>
                  <a:effectLst/>
                  <a:uLnTx/>
                  <a:uFillTx/>
                  <a:latin typeface="Calibri" panose="020F0502020204030204"/>
                  <a:ea typeface="+mn-ea"/>
                  <a:cs typeface="+mn-cs"/>
                </a:rPr>
                <a:t>Mind</a:t>
              </a:r>
            </a:p>
          </p:txBody>
        </p:sp>
        <p:sp>
          <p:nvSpPr>
            <p:cNvPr id="12" name="Oval 11"/>
            <p:cNvSpPr/>
            <p:nvPr/>
          </p:nvSpPr>
          <p:spPr>
            <a:xfrm>
              <a:off x="5021510" y="4836797"/>
              <a:ext cx="1607891" cy="1508434"/>
            </a:xfrm>
            <a:prstGeom prst="ellipse">
              <a:avLst/>
            </a:prstGeom>
            <a:solidFill>
              <a:schemeClr val="accent5">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2934"/>
                  </a:solidFill>
                  <a:effectLst/>
                  <a:uLnTx/>
                  <a:uFillTx/>
                  <a:latin typeface="Calibri" panose="020F0502020204030204"/>
                  <a:ea typeface="+mn-ea"/>
                  <a:cs typeface="+mn-cs"/>
                </a:rPr>
                <a:t>Strength</a:t>
              </a:r>
              <a:endParaRPr kumimoji="0" lang="en-US" sz="1800" b="1" i="0" u="none" strike="noStrike" kern="1200" cap="none" spc="0" normalizeH="0" baseline="0" noProof="0" dirty="0">
                <a:ln>
                  <a:noFill/>
                </a:ln>
                <a:solidFill>
                  <a:srgbClr val="292934"/>
                </a:solidFill>
                <a:effectLst/>
                <a:uLnTx/>
                <a:uFillTx/>
                <a:latin typeface="Calibri" panose="020F0502020204030204"/>
                <a:ea typeface="+mn-ea"/>
                <a:cs typeface="+mn-cs"/>
              </a:endParaRPr>
            </a:p>
          </p:txBody>
        </p:sp>
        <p:sp>
          <p:nvSpPr>
            <p:cNvPr id="7" name="Oval 6"/>
            <p:cNvSpPr/>
            <p:nvPr/>
          </p:nvSpPr>
          <p:spPr>
            <a:xfrm>
              <a:off x="4558096" y="3352801"/>
              <a:ext cx="2452305" cy="2159005"/>
            </a:xfrm>
            <a:prstGeom prst="ellipse">
              <a:avLst/>
            </a:prstGeom>
            <a:solidFill>
              <a:srgbClr val="FF0000">
                <a:alpha val="4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Heart</a:t>
              </a:r>
            </a:p>
          </p:txBody>
        </p:sp>
      </p:grpSp>
      <p:sp>
        <p:nvSpPr>
          <p:cNvPr id="5" name="Rectangle 4"/>
          <p:cNvSpPr/>
          <p:nvPr/>
        </p:nvSpPr>
        <p:spPr>
          <a:xfrm>
            <a:off x="1677067" y="1122271"/>
            <a:ext cx="821436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Helvetica Neue" charset="0"/>
                <a:ea typeface="+mn-ea"/>
                <a:cs typeface="+mn-cs"/>
              </a:rPr>
              <a:t>“</a:t>
            </a:r>
            <a:r>
              <a:rPr kumimoji="0" lang="mr-IN" sz="1600" b="0" i="1" u="none" strike="noStrike" kern="1200" cap="none" spc="0" normalizeH="0" baseline="0" noProof="0" dirty="0">
                <a:ln>
                  <a:noFill/>
                </a:ln>
                <a:solidFill>
                  <a:srgbClr val="000000"/>
                </a:solidFill>
                <a:effectLst/>
                <a:uLnTx/>
                <a:uFillTx/>
                <a:latin typeface="Helvetica Neue" charset="0"/>
                <a:ea typeface="+mn-ea"/>
                <a:cs typeface="Mangal" panose="02040503050203030202" pitchFamily="18" charset="0"/>
              </a:rPr>
              <a:t>…</a:t>
            </a:r>
            <a:r>
              <a:rPr kumimoji="0" lang="en-US" sz="1600" b="0" i="1" u="none" strike="noStrike" kern="1200" cap="none" spc="0" normalizeH="0" baseline="0" noProof="0" dirty="0">
                <a:ln>
                  <a:noFill/>
                </a:ln>
                <a:solidFill>
                  <a:srgbClr val="000000"/>
                </a:solidFill>
                <a:effectLst/>
                <a:uLnTx/>
                <a:uFillTx/>
                <a:latin typeface="Helvetica Neue" charset="0"/>
                <a:ea typeface="+mn-ea"/>
                <a:cs typeface="+mn-cs"/>
              </a:rPr>
              <a:t>Love the Lord thy God with all thy </a:t>
            </a:r>
            <a:r>
              <a:rPr kumimoji="0" lang="en-US" sz="1600" b="1" i="1" u="none" strike="noStrike" kern="1200" cap="none" spc="0" normalizeH="0" baseline="0" noProof="0" dirty="0">
                <a:ln>
                  <a:noFill/>
                </a:ln>
                <a:solidFill>
                  <a:srgbClr val="000000"/>
                </a:solidFill>
                <a:effectLst/>
                <a:uLnTx/>
                <a:uFillTx/>
                <a:latin typeface="Helvetica Neue" charset="0"/>
                <a:ea typeface="+mn-ea"/>
                <a:cs typeface="+mn-cs"/>
              </a:rPr>
              <a:t>heart</a:t>
            </a:r>
            <a:r>
              <a:rPr kumimoji="0" lang="en-US" sz="1600" b="0" i="1" u="none" strike="noStrike" kern="1200" cap="none" spc="0" normalizeH="0" baseline="0" noProof="0" dirty="0">
                <a:ln>
                  <a:noFill/>
                </a:ln>
                <a:solidFill>
                  <a:srgbClr val="000000"/>
                </a:solidFill>
                <a:effectLst/>
                <a:uLnTx/>
                <a:uFillTx/>
                <a:latin typeface="Helvetica Neue" charset="0"/>
                <a:ea typeface="+mn-ea"/>
                <a:cs typeface="+mn-cs"/>
              </a:rPr>
              <a:t>, and with all thy soul, and with all thy mind, and with all thy strength.”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Mark 12:29-30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44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928957-5E66-5E4B-8514-306449B9C792}"/>
              </a:ext>
            </a:extLst>
          </p:cNvPr>
          <p:cNvSpPr>
            <a:spLocks noGrp="1"/>
          </p:cNvSpPr>
          <p:nvPr>
            <p:ph type="title"/>
          </p:nvPr>
        </p:nvSpPr>
        <p:spPr>
          <a:xfrm>
            <a:off x="1646173" y="114810"/>
            <a:ext cx="9144000" cy="901222"/>
          </a:xfrm>
        </p:spPr>
        <p:txBody>
          <a:bodyPr vert="horz" lIns="91440" tIns="45720" rIns="91440" bIns="45720" rtlCol="0" anchor="ctr">
            <a:normAutofit/>
          </a:bodyPr>
          <a:lstStyle/>
          <a:p>
            <a:pPr algn="ctr"/>
            <a:r>
              <a:rPr lang="en-US" b="1" dirty="0">
                <a:solidFill>
                  <a:schemeClr val="accent6">
                    <a:lumMod val="50000"/>
                  </a:schemeClr>
                </a:solidFill>
                <a:latin typeface="+mn-lt"/>
              </a:rPr>
              <a:t>Lesson 2 - Love Yourself and Others</a:t>
            </a:r>
          </a:p>
        </p:txBody>
      </p:sp>
      <p:sp>
        <p:nvSpPr>
          <p:cNvPr id="7" name="Isosceles Triangle 3">
            <a:extLst>
              <a:ext uri="{FF2B5EF4-FFF2-40B4-BE49-F238E27FC236}">
                <a16:creationId xmlns:a16="http://schemas.microsoft.com/office/drawing/2014/main" id="{60291DEC-1F71-5840-BC43-575CF3EE645C}"/>
              </a:ext>
            </a:extLst>
          </p:cNvPr>
          <p:cNvSpPr/>
          <p:nvPr/>
        </p:nvSpPr>
        <p:spPr>
          <a:xfrm>
            <a:off x="5635412" y="5179480"/>
            <a:ext cx="1165522" cy="595465"/>
          </a:xfrm>
          <a:prstGeom prst="triangle">
            <a:avLst>
              <a:gd name="adj" fmla="val 482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934"/>
                </a:solidFill>
                <a:effectLst/>
                <a:uLnTx/>
                <a:uFillTx/>
                <a:latin typeface="Arial"/>
                <a:ea typeface="+mn-ea"/>
                <a:cs typeface="+mn-cs"/>
              </a:rPr>
              <a:t>AS</a:t>
            </a:r>
            <a:endParaRPr kumimoji="0" lang="en-US" sz="1600" b="1" i="0" u="none" strike="noStrike" kern="1200" cap="none" spc="0" normalizeH="0" baseline="0" noProof="0" dirty="0">
              <a:ln>
                <a:noFill/>
              </a:ln>
              <a:solidFill>
                <a:srgbClr val="292934"/>
              </a:solidFill>
              <a:effectLst/>
              <a:uLnTx/>
              <a:uFillTx/>
              <a:latin typeface="Arial"/>
              <a:ea typeface="+mn-ea"/>
              <a:cs typeface="+mn-cs"/>
            </a:endParaRPr>
          </a:p>
        </p:txBody>
      </p:sp>
      <p:pic>
        <p:nvPicPr>
          <p:cNvPr id="6" name="Picture 5">
            <a:extLst>
              <a:ext uri="{FF2B5EF4-FFF2-40B4-BE49-F238E27FC236}">
                <a16:creationId xmlns:a16="http://schemas.microsoft.com/office/drawing/2014/main" id="{A5926D7A-4417-B941-BD75-F1006F939B27}"/>
              </a:ext>
            </a:extLst>
          </p:cNvPr>
          <p:cNvPicPr>
            <a:picLocks noChangeAspect="1"/>
          </p:cNvPicPr>
          <p:nvPr/>
        </p:nvPicPr>
        <p:blipFill rotWithShape="1">
          <a:blip r:embed="rId2">
            <a:alphaModFix amt="17000"/>
          </a:blip>
          <a:srcRect t="13623" b="21207"/>
          <a:stretch/>
        </p:blipFill>
        <p:spPr>
          <a:xfrm>
            <a:off x="2983463" y="1608516"/>
            <a:ext cx="6722923" cy="2430840"/>
          </a:xfrm>
          <a:prstGeom prst="rect">
            <a:avLst/>
          </a:prstGeom>
          <a:effectLst>
            <a:softEdge rad="241300"/>
          </a:effectLst>
        </p:spPr>
      </p:pic>
      <p:sp>
        <p:nvSpPr>
          <p:cNvPr id="2" name="Rounded Rectangle 1">
            <a:extLst>
              <a:ext uri="{FF2B5EF4-FFF2-40B4-BE49-F238E27FC236}">
                <a16:creationId xmlns:a16="http://schemas.microsoft.com/office/drawing/2014/main" id="{B8449C1C-3AC4-604B-83C0-8FE2D16190F4}"/>
              </a:ext>
            </a:extLst>
          </p:cNvPr>
          <p:cNvSpPr/>
          <p:nvPr/>
        </p:nvSpPr>
        <p:spPr>
          <a:xfrm>
            <a:off x="2201168" y="4962497"/>
            <a:ext cx="8034010" cy="208014"/>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2946CC8-5AD6-4948-AAF2-84816CBAACD3}"/>
              </a:ext>
            </a:extLst>
          </p:cNvPr>
          <p:cNvPicPr>
            <a:picLocks noChangeAspect="1"/>
          </p:cNvPicPr>
          <p:nvPr/>
        </p:nvPicPr>
        <p:blipFill>
          <a:blip r:embed="rId4">
            <a:alphaModFix amt="50000"/>
          </a:blip>
          <a:stretch>
            <a:fillRect/>
          </a:stretch>
        </p:blipFill>
        <p:spPr>
          <a:xfrm flipH="1">
            <a:off x="9477009" y="3431588"/>
            <a:ext cx="889141" cy="1573096"/>
          </a:xfrm>
          <a:prstGeom prst="rect">
            <a:avLst/>
          </a:prstGeom>
          <a:effectLst>
            <a:softEdge rad="76200"/>
          </a:effectLst>
        </p:spPr>
      </p:pic>
      <p:sp>
        <p:nvSpPr>
          <p:cNvPr id="5" name="Rectangle 4">
            <a:extLst>
              <a:ext uri="{FF2B5EF4-FFF2-40B4-BE49-F238E27FC236}">
                <a16:creationId xmlns:a16="http://schemas.microsoft.com/office/drawing/2014/main" id="{F467BC6E-607C-B148-AB6D-98AE7ABBDA23}"/>
              </a:ext>
            </a:extLst>
          </p:cNvPr>
          <p:cNvSpPr/>
          <p:nvPr/>
        </p:nvSpPr>
        <p:spPr>
          <a:xfrm>
            <a:off x="3445778" y="1085296"/>
            <a:ext cx="55447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Thou shalt love thy neighbor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as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thyself. Mark 12:30 </a:t>
            </a:r>
          </a:p>
        </p:txBody>
      </p:sp>
      <p:grpSp>
        <p:nvGrpSpPr>
          <p:cNvPr id="8" name="Group 7">
            <a:extLst>
              <a:ext uri="{FF2B5EF4-FFF2-40B4-BE49-F238E27FC236}">
                <a16:creationId xmlns:a16="http://schemas.microsoft.com/office/drawing/2014/main" id="{3AF13120-759F-BB4A-9945-B8B304115E7E}"/>
              </a:ext>
            </a:extLst>
          </p:cNvPr>
          <p:cNvGrpSpPr/>
          <p:nvPr/>
        </p:nvGrpSpPr>
        <p:grpSpPr>
          <a:xfrm>
            <a:off x="2109468" y="3424169"/>
            <a:ext cx="935596" cy="1573096"/>
            <a:chOff x="2109468" y="3424169"/>
            <a:chExt cx="935596" cy="1573096"/>
          </a:xfrm>
        </p:grpSpPr>
        <p:pic>
          <p:nvPicPr>
            <p:cNvPr id="3" name="Picture 2">
              <a:extLst>
                <a:ext uri="{FF2B5EF4-FFF2-40B4-BE49-F238E27FC236}">
                  <a16:creationId xmlns:a16="http://schemas.microsoft.com/office/drawing/2014/main" id="{C8DBD16E-AAF4-DC45-AC35-5DD305563DB1}"/>
                </a:ext>
              </a:extLst>
            </p:cNvPr>
            <p:cNvPicPr>
              <a:picLocks noChangeAspect="1"/>
            </p:cNvPicPr>
            <p:nvPr/>
          </p:nvPicPr>
          <p:blipFill>
            <a:blip r:embed="rId4">
              <a:alphaModFix amt="50000"/>
            </a:blip>
            <a:stretch>
              <a:fillRect/>
            </a:stretch>
          </p:blipFill>
          <p:spPr>
            <a:xfrm>
              <a:off x="2132696" y="3424169"/>
              <a:ext cx="889141" cy="1573096"/>
            </a:xfrm>
            <a:prstGeom prst="rect">
              <a:avLst/>
            </a:prstGeom>
            <a:effectLst>
              <a:softEdge rad="76200"/>
            </a:effectLst>
          </p:spPr>
        </p:pic>
        <p:sp>
          <p:nvSpPr>
            <p:cNvPr id="18" name="Rectangle 17">
              <a:extLst>
                <a:ext uri="{FF2B5EF4-FFF2-40B4-BE49-F238E27FC236}">
                  <a16:creationId xmlns:a16="http://schemas.microsoft.com/office/drawing/2014/main" id="{230B04C5-9BBD-0246-9FCB-867BCEB86D39}"/>
                </a:ext>
              </a:extLst>
            </p:cNvPr>
            <p:cNvSpPr/>
            <p:nvPr/>
          </p:nvSpPr>
          <p:spPr>
            <a:xfrm>
              <a:off x="2109468" y="4026051"/>
              <a:ext cx="93559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Me</a:t>
              </a:r>
            </a:p>
          </p:txBody>
        </p:sp>
      </p:grpSp>
      <p:sp>
        <p:nvSpPr>
          <p:cNvPr id="21" name="Rectangle 20">
            <a:extLst>
              <a:ext uri="{FF2B5EF4-FFF2-40B4-BE49-F238E27FC236}">
                <a16:creationId xmlns:a16="http://schemas.microsoft.com/office/drawing/2014/main" id="{05AC832C-20E0-F144-B23E-F27438179CA4}"/>
              </a:ext>
            </a:extLst>
          </p:cNvPr>
          <p:cNvSpPr/>
          <p:nvPr/>
        </p:nvSpPr>
        <p:spPr>
          <a:xfrm>
            <a:off x="9618817" y="4064037"/>
            <a:ext cx="60552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You</a:t>
            </a:r>
          </a:p>
        </p:txBody>
      </p:sp>
    </p:spTree>
    <p:extLst>
      <p:ext uri="{BB962C8B-B14F-4D97-AF65-F5344CB8AC3E}">
        <p14:creationId xmlns:p14="http://schemas.microsoft.com/office/powerpoint/2010/main" val="69664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906" y="36609"/>
            <a:ext cx="10515600" cy="854377"/>
          </a:xfrm>
        </p:spPr>
        <p:txBody>
          <a:bodyPr>
            <a:normAutofit/>
          </a:bodyPr>
          <a:lstStyle/>
          <a:p>
            <a:pPr algn="ctr"/>
            <a:r>
              <a:rPr lang="en-US" b="1" dirty="0">
                <a:solidFill>
                  <a:schemeClr val="accent6">
                    <a:lumMod val="50000"/>
                  </a:schemeClr>
                </a:solidFill>
              </a:rPr>
              <a:t>Lesson 3 – Controlling the Tongue</a:t>
            </a:r>
            <a:endParaRPr lang="en-US" sz="2600" dirty="0">
              <a:solidFill>
                <a:schemeClr val="accent6">
                  <a:lumMod val="50000"/>
                </a:schemeClr>
              </a:solidFill>
              <a:latin typeface="Gill Sans MT"/>
              <a:ea typeface="+mn-ea"/>
              <a:cs typeface="+mn-cs"/>
            </a:endParaRPr>
          </a:p>
        </p:txBody>
      </p:sp>
      <p:graphicFrame>
        <p:nvGraphicFramePr>
          <p:cNvPr id="9" name="Content Placeholder 8"/>
          <p:cNvGraphicFramePr>
            <a:graphicFrameLocks noGrp="1"/>
          </p:cNvGraphicFramePr>
          <p:nvPr>
            <p:ph sz="quarter" idx="1"/>
            <p:extLst>
              <p:ext uri="{D42A27DB-BD31-4B8C-83A1-F6EECF244321}">
                <p14:modId xmlns:p14="http://schemas.microsoft.com/office/powerpoint/2010/main" val="1081681397"/>
              </p:ext>
            </p:extLst>
          </p:nvPr>
        </p:nvGraphicFramePr>
        <p:xfrm>
          <a:off x="564526" y="1461197"/>
          <a:ext cx="7199081" cy="4917374"/>
        </p:xfrm>
        <a:graphic>
          <a:graphicData uri="http://schemas.openxmlformats.org/drawingml/2006/table">
            <a:tbl>
              <a:tblPr>
                <a:tableStyleId>{5940675A-B579-460E-94D1-54222C63F5DA}</a:tableStyleId>
              </a:tblPr>
              <a:tblGrid>
                <a:gridCol w="938959">
                  <a:extLst>
                    <a:ext uri="{9D8B030D-6E8A-4147-A177-3AD203B41FA5}">
                      <a16:colId xmlns:a16="http://schemas.microsoft.com/office/drawing/2014/main" val="20000"/>
                    </a:ext>
                  </a:extLst>
                </a:gridCol>
                <a:gridCol w="3110525">
                  <a:extLst>
                    <a:ext uri="{9D8B030D-6E8A-4147-A177-3AD203B41FA5}">
                      <a16:colId xmlns:a16="http://schemas.microsoft.com/office/drawing/2014/main" val="20001"/>
                    </a:ext>
                  </a:extLst>
                </a:gridCol>
                <a:gridCol w="3149597">
                  <a:extLst>
                    <a:ext uri="{9D8B030D-6E8A-4147-A177-3AD203B41FA5}">
                      <a16:colId xmlns:a16="http://schemas.microsoft.com/office/drawing/2014/main" val="20002"/>
                    </a:ext>
                  </a:extLst>
                </a:gridCol>
              </a:tblGrid>
              <a:tr h="637733">
                <a:tc>
                  <a:txBody>
                    <a:bodyPr/>
                    <a:lstStyle/>
                    <a:p>
                      <a:pPr algn="ctr"/>
                      <a:endParaRPr kumimoji="0" lang="en-US" sz="1200" b="0" i="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50800" prst="hardEdge"/>
                      <a:lightRig rig="flood" dir="t"/>
                    </a:cell3D>
                    <a:solidFill>
                      <a:schemeClr val="accent1"/>
                    </a:solidFill>
                  </a:tcPr>
                </a:tc>
                <a:tc>
                  <a:txBody>
                    <a:bodyPr/>
                    <a:lstStyle/>
                    <a:p>
                      <a:pPr algn="ctr"/>
                      <a:r>
                        <a:rPr lang="en-US" sz="1200" b="0" i="1" dirty="0"/>
                        <a:t>Things </a:t>
                      </a:r>
                      <a:r>
                        <a:rPr lang="en-US" sz="1200" b="0" i="1" baseline="0" dirty="0"/>
                        <a:t>I </a:t>
                      </a:r>
                      <a:r>
                        <a:rPr lang="en-US" sz="1200" b="0" i="1" dirty="0"/>
                        <a:t>Know Are in My Heart</a:t>
                      </a:r>
                    </a:p>
                  </a:txBody>
                  <a:tcPr anchor="ctr">
                    <a:lnL w="12700" cmpd="sng">
                      <a:noFill/>
                    </a:lnL>
                    <a:cell3D prstMaterial="dkEdge">
                      <a:bevel w="50800" prst="hardEdge"/>
                      <a:lightRig rig="flood" dir="t"/>
                    </a:cell3D>
                    <a:solidFill>
                      <a:schemeClr val="accent1">
                        <a:lumMod val="20000"/>
                        <a:lumOff val="80000"/>
                      </a:schemeClr>
                    </a:solidFill>
                  </a:tcPr>
                </a:tc>
                <a:tc>
                  <a:txBody>
                    <a:bodyPr/>
                    <a:lstStyle/>
                    <a:p>
                      <a:pPr algn="ctr"/>
                      <a:r>
                        <a:rPr lang="en-US" sz="1200" b="0" i="1" dirty="0"/>
                        <a:t>Things I Don’t Know Are in My Heart</a:t>
                      </a:r>
                    </a:p>
                  </a:txBody>
                  <a:tcPr anchor="ctr">
                    <a:cell3D prstMaterial="dkEdge">
                      <a:bevel w="50800" prst="hardEdge"/>
                      <a:lightRig rig="flood" dir="t"/>
                    </a:cell3D>
                    <a:solidFill>
                      <a:schemeClr val="accent1">
                        <a:lumMod val="20000"/>
                        <a:lumOff val="80000"/>
                      </a:schemeClr>
                    </a:solidFill>
                  </a:tcPr>
                </a:tc>
                <a:extLst>
                  <a:ext uri="{0D108BD9-81ED-4DB2-BD59-A6C34878D82A}">
                    <a16:rowId xmlns:a16="http://schemas.microsoft.com/office/drawing/2014/main" val="10000"/>
                  </a:ext>
                </a:extLst>
              </a:tr>
              <a:tr h="2142215">
                <a:tc>
                  <a:txBody>
                    <a:bodyPr/>
                    <a:lstStyle/>
                    <a:p>
                      <a:pPr algn="ctr"/>
                      <a:r>
                        <a:rPr lang="en-US" sz="1200" b="0" i="1" dirty="0"/>
                        <a:t>Things Others see in My Heart</a:t>
                      </a:r>
                    </a:p>
                  </a:txBody>
                  <a:tcPr anchor="ctr">
                    <a:lnT w="12700" cmpd="sng">
                      <a:noFill/>
                    </a:lnT>
                    <a:cell3D prstMaterial="dkEdge">
                      <a:bevel w="50800" prst="hardEdge"/>
                      <a:lightRig rig="flood" dir="t"/>
                    </a:cell3D>
                    <a:solidFill>
                      <a:schemeClr val="accent1">
                        <a:lumMod val="20000"/>
                        <a:lumOff val="80000"/>
                      </a:schemeClr>
                    </a:solidFill>
                  </a:tcPr>
                </a:tc>
                <a:tc>
                  <a:txBody>
                    <a:bodyPr/>
                    <a:lstStyle/>
                    <a:p>
                      <a:pPr algn="ctr"/>
                      <a:endParaRPr lang="en-US" dirty="0"/>
                    </a:p>
                    <a:p>
                      <a:pPr algn="ctr"/>
                      <a:endParaRPr lang="en-US" dirty="0"/>
                    </a:p>
                  </a:txBody>
                  <a:tcPr>
                    <a:cell3D prstMaterial="dkEdge">
                      <a:bevel w="50800" prst="hardEdge"/>
                      <a:lightRig rig="flood" dir="t"/>
                    </a:cell3D>
                    <a:solidFill>
                      <a:schemeClr val="accent3">
                        <a:lumMod val="75000"/>
                      </a:schemeClr>
                    </a:solidFill>
                  </a:tcPr>
                </a:tc>
                <a:tc>
                  <a:txBody>
                    <a:bodyPr/>
                    <a:lstStyle/>
                    <a:p>
                      <a:pPr algn="ctr"/>
                      <a:endParaRPr lang="en-US" dirty="0"/>
                    </a:p>
                    <a:p>
                      <a:pPr algn="ctr"/>
                      <a:endParaRPr lang="en-US" dirty="0"/>
                    </a:p>
                  </a:txBody>
                  <a:tcPr>
                    <a:cell3D prstMaterial="dkEdge">
                      <a:bevel w="50800" prst="hardEdge"/>
                      <a:lightRig rig="flood" dir="t"/>
                    </a:cell3D>
                    <a:solidFill>
                      <a:schemeClr val="accent4">
                        <a:lumMod val="75000"/>
                      </a:schemeClr>
                    </a:solidFill>
                  </a:tcPr>
                </a:tc>
                <a:extLst>
                  <a:ext uri="{0D108BD9-81ED-4DB2-BD59-A6C34878D82A}">
                    <a16:rowId xmlns:a16="http://schemas.microsoft.com/office/drawing/2014/main" val="10001"/>
                  </a:ext>
                </a:extLst>
              </a:tr>
              <a:tr h="2137426">
                <a:tc>
                  <a:txBody>
                    <a:bodyPr/>
                    <a:lstStyle/>
                    <a:p>
                      <a:pPr algn="ctr"/>
                      <a:r>
                        <a:rPr lang="en-US" sz="1200" b="0" i="1" dirty="0"/>
                        <a:t>Things  Others</a:t>
                      </a:r>
                    </a:p>
                    <a:p>
                      <a:pPr algn="ctr"/>
                      <a:r>
                        <a:rPr lang="en-US" sz="1200" b="0" i="1" dirty="0"/>
                        <a:t>Don’t See in My Heart</a:t>
                      </a:r>
                    </a:p>
                  </a:txBody>
                  <a:tcPr anchor="ctr">
                    <a:cell3D prstMaterial="dkEdge">
                      <a:bevel w="50800" prst="hardEdge"/>
                      <a:lightRig rig="flood" dir="t"/>
                    </a:cell3D>
                    <a:solidFill>
                      <a:schemeClr val="accent1">
                        <a:lumMod val="20000"/>
                        <a:lumOff val="80000"/>
                      </a:schemeClr>
                    </a:solidFill>
                  </a:tcPr>
                </a:tc>
                <a:tc>
                  <a:txBody>
                    <a:bodyPr/>
                    <a:lstStyle/>
                    <a:p>
                      <a:pPr algn="ctr"/>
                      <a:endParaRPr lang="en-US" dirty="0"/>
                    </a:p>
                    <a:p>
                      <a:pPr algn="ctr"/>
                      <a:endParaRPr lang="en-US" dirty="0"/>
                    </a:p>
                  </a:txBody>
                  <a:tcPr>
                    <a:cell3D prstMaterial="dkEdge">
                      <a:bevel w="50800" prst="hardEdge"/>
                      <a:lightRig rig="flood" dir="t"/>
                    </a:cell3D>
                    <a:solidFill>
                      <a:schemeClr val="accent4">
                        <a:lumMod val="60000"/>
                        <a:lumOff val="40000"/>
                      </a:schemeClr>
                    </a:solidFill>
                  </a:tcPr>
                </a:tc>
                <a:tc>
                  <a:txBody>
                    <a:bodyPr/>
                    <a:lstStyle/>
                    <a:p>
                      <a:pPr algn="ctr"/>
                      <a:endParaRPr lang="en-US" dirty="0"/>
                    </a:p>
                    <a:p>
                      <a:pPr algn="ctr"/>
                      <a:endParaRPr lang="en-US" dirty="0"/>
                    </a:p>
                  </a:txBody>
                  <a:tcPr>
                    <a:cell3D prstMaterial="dkEdge">
                      <a:bevel w="50800" prst="hardEdge"/>
                      <a:lightRig rig="flood" dir="t"/>
                    </a:cell3D>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8124092" y="2647886"/>
            <a:ext cx="3719145" cy="492443"/>
          </a:xfrm>
          <a:prstGeom prst="rect">
            <a:avLst/>
          </a:prstGeom>
          <a:solidFill>
            <a:schemeClr val="accent4">
              <a:lumMod val="75000"/>
            </a:schemeClr>
          </a:solidFill>
        </p:spPr>
        <p:txBody>
          <a:bodyPr wrap="square" rtlCol="0">
            <a:spAutoFit/>
          </a:bodyPr>
          <a:lstStyle/>
          <a:p>
            <a:r>
              <a:rPr lang="en-US" sz="1300" b="1" dirty="0"/>
              <a:t>Blind Spot: </a:t>
            </a:r>
            <a:r>
              <a:rPr lang="en-US" sz="1300" dirty="0"/>
              <a:t>Things about you that you aren't aware of, but are known by others</a:t>
            </a:r>
          </a:p>
        </p:txBody>
      </p:sp>
      <p:sp>
        <p:nvSpPr>
          <p:cNvPr id="12" name="TextBox 11"/>
          <p:cNvSpPr txBox="1"/>
          <p:nvPr/>
        </p:nvSpPr>
        <p:spPr>
          <a:xfrm>
            <a:off x="8124091" y="1509224"/>
            <a:ext cx="3719146" cy="492443"/>
          </a:xfrm>
          <a:prstGeom prst="rect">
            <a:avLst/>
          </a:prstGeom>
          <a:solidFill>
            <a:schemeClr val="accent3">
              <a:lumMod val="75000"/>
            </a:schemeClr>
          </a:solidFill>
        </p:spPr>
        <p:txBody>
          <a:bodyPr wrap="square" rtlCol="0">
            <a:spAutoFit/>
          </a:bodyPr>
          <a:lstStyle/>
          <a:p>
            <a:r>
              <a:rPr lang="en-US" sz="1300" b="1" dirty="0"/>
              <a:t>Open Area: </a:t>
            </a:r>
            <a:r>
              <a:rPr lang="en-US" sz="1300" dirty="0"/>
              <a:t>Things you and others know about your heart</a:t>
            </a:r>
          </a:p>
        </p:txBody>
      </p:sp>
      <p:sp>
        <p:nvSpPr>
          <p:cNvPr id="13" name="TextBox 12"/>
          <p:cNvSpPr txBox="1"/>
          <p:nvPr/>
        </p:nvSpPr>
        <p:spPr>
          <a:xfrm>
            <a:off x="8124094" y="3943997"/>
            <a:ext cx="3719146" cy="492443"/>
          </a:xfrm>
          <a:prstGeom prst="rect">
            <a:avLst/>
          </a:prstGeom>
          <a:solidFill>
            <a:schemeClr val="accent4">
              <a:lumMod val="60000"/>
              <a:lumOff val="40000"/>
            </a:schemeClr>
          </a:solidFill>
        </p:spPr>
        <p:txBody>
          <a:bodyPr wrap="square" rtlCol="0">
            <a:spAutoFit/>
          </a:bodyPr>
          <a:lstStyle/>
          <a:p>
            <a:r>
              <a:rPr lang="en-US" sz="1300" b="1" dirty="0"/>
              <a:t>Facade Area: </a:t>
            </a:r>
            <a:r>
              <a:rPr lang="en-US" sz="1300" dirty="0"/>
              <a:t>Things that you know about your heart that others don't know</a:t>
            </a:r>
          </a:p>
        </p:txBody>
      </p:sp>
      <p:sp>
        <p:nvSpPr>
          <p:cNvPr id="14" name="TextBox 13"/>
          <p:cNvSpPr txBox="1"/>
          <p:nvPr/>
        </p:nvSpPr>
        <p:spPr>
          <a:xfrm>
            <a:off x="8124093" y="5273008"/>
            <a:ext cx="3719146" cy="492443"/>
          </a:xfrm>
          <a:prstGeom prst="rect">
            <a:avLst/>
          </a:prstGeom>
          <a:solidFill>
            <a:schemeClr val="accent5">
              <a:lumMod val="60000"/>
              <a:lumOff val="40000"/>
            </a:schemeClr>
          </a:solidFill>
        </p:spPr>
        <p:txBody>
          <a:bodyPr wrap="square" rtlCol="0">
            <a:spAutoFit/>
          </a:bodyPr>
          <a:lstStyle/>
          <a:p>
            <a:r>
              <a:rPr lang="en-US" sz="1300" b="1" dirty="0"/>
              <a:t>Unknown Area: </a:t>
            </a:r>
            <a:r>
              <a:rPr lang="en-US" sz="1300" dirty="0"/>
              <a:t>Things that are unknown by you, and are unknown by others</a:t>
            </a:r>
          </a:p>
        </p:txBody>
      </p:sp>
      <p:sp>
        <p:nvSpPr>
          <p:cNvPr id="15" name="TextBox 14"/>
          <p:cNvSpPr txBox="1"/>
          <p:nvPr/>
        </p:nvSpPr>
        <p:spPr>
          <a:xfrm>
            <a:off x="2286043" y="2889432"/>
            <a:ext cx="1770109" cy="461665"/>
          </a:xfrm>
          <a:prstGeom prst="rect">
            <a:avLst/>
          </a:prstGeom>
          <a:noFill/>
        </p:spPr>
        <p:txBody>
          <a:bodyPr wrap="square" rtlCol="0">
            <a:spAutoFit/>
          </a:bodyPr>
          <a:lstStyle/>
          <a:p>
            <a:pPr algn="ctr"/>
            <a:r>
              <a:rPr lang="en-US" sz="2400" b="1" dirty="0"/>
              <a:t>Open Area</a:t>
            </a:r>
          </a:p>
        </p:txBody>
      </p:sp>
      <p:sp>
        <p:nvSpPr>
          <p:cNvPr id="16" name="TextBox 15"/>
          <p:cNvSpPr txBox="1"/>
          <p:nvPr/>
        </p:nvSpPr>
        <p:spPr>
          <a:xfrm>
            <a:off x="5175157" y="2976386"/>
            <a:ext cx="1600200" cy="400110"/>
          </a:xfrm>
          <a:prstGeom prst="rect">
            <a:avLst/>
          </a:prstGeom>
          <a:noFill/>
        </p:spPr>
        <p:txBody>
          <a:bodyPr wrap="square" rtlCol="0">
            <a:spAutoFit/>
          </a:bodyPr>
          <a:lstStyle/>
          <a:p>
            <a:pPr algn="ctr"/>
            <a:r>
              <a:rPr lang="en-US" sz="2000" b="1" dirty="0"/>
              <a:t>Blind Spot</a:t>
            </a:r>
          </a:p>
        </p:txBody>
      </p:sp>
      <p:sp>
        <p:nvSpPr>
          <p:cNvPr id="17" name="TextBox 16"/>
          <p:cNvSpPr txBox="1"/>
          <p:nvPr/>
        </p:nvSpPr>
        <p:spPr>
          <a:xfrm>
            <a:off x="4984657" y="4817698"/>
            <a:ext cx="1981200" cy="400110"/>
          </a:xfrm>
          <a:prstGeom prst="rect">
            <a:avLst/>
          </a:prstGeom>
          <a:noFill/>
        </p:spPr>
        <p:txBody>
          <a:bodyPr wrap="square" rtlCol="0">
            <a:spAutoFit/>
          </a:bodyPr>
          <a:lstStyle/>
          <a:p>
            <a:pPr algn="ctr"/>
            <a:r>
              <a:rPr lang="en-US" sz="2000" b="1" dirty="0"/>
              <a:t>Unknown Area</a:t>
            </a:r>
          </a:p>
        </p:txBody>
      </p:sp>
      <p:sp>
        <p:nvSpPr>
          <p:cNvPr id="18" name="TextBox 17"/>
          <p:cNvSpPr txBox="1"/>
          <p:nvPr/>
        </p:nvSpPr>
        <p:spPr>
          <a:xfrm>
            <a:off x="2280962" y="4817698"/>
            <a:ext cx="1754869" cy="400110"/>
          </a:xfrm>
          <a:prstGeom prst="rect">
            <a:avLst/>
          </a:prstGeom>
          <a:noFill/>
        </p:spPr>
        <p:txBody>
          <a:bodyPr wrap="square" rtlCol="0">
            <a:spAutoFit/>
          </a:bodyPr>
          <a:lstStyle/>
          <a:p>
            <a:pPr algn="ctr"/>
            <a:r>
              <a:rPr lang="en-US" sz="2000" b="1" dirty="0"/>
              <a:t>Facade Area</a:t>
            </a:r>
          </a:p>
        </p:txBody>
      </p:sp>
      <p:sp>
        <p:nvSpPr>
          <p:cNvPr id="20" name="Rectangle 19"/>
          <p:cNvSpPr/>
          <p:nvPr/>
        </p:nvSpPr>
        <p:spPr>
          <a:xfrm>
            <a:off x="2638905" y="6469219"/>
            <a:ext cx="3050322" cy="276999"/>
          </a:xfrm>
          <a:prstGeom prst="rect">
            <a:avLst/>
          </a:prstGeom>
        </p:spPr>
        <p:txBody>
          <a:bodyPr wrap="none">
            <a:spAutoFit/>
          </a:bodyPr>
          <a:lstStyle/>
          <a:p>
            <a:r>
              <a:rPr lang="en-US" sz="1200" i="1" dirty="0">
                <a:solidFill>
                  <a:prstClr val="black"/>
                </a:solidFill>
              </a:rPr>
              <a:t>The Johari Window (</a:t>
            </a:r>
            <a:r>
              <a:rPr lang="it-IT" sz="1200" i="1" dirty="0" err="1"/>
              <a:t>Luft</a:t>
            </a:r>
            <a:r>
              <a:rPr lang="it-IT" sz="1200" i="1" dirty="0"/>
              <a:t>, </a:t>
            </a:r>
            <a:r>
              <a:rPr lang="it-IT" sz="1200" i="1" dirty="0" err="1"/>
              <a:t>J</a:t>
            </a:r>
            <a:r>
              <a:rPr lang="it-IT" sz="1200" i="1" dirty="0"/>
              <a:t>.; </a:t>
            </a:r>
            <a:r>
              <a:rPr lang="it-IT" sz="1200" i="1" dirty="0" err="1"/>
              <a:t>Ingham</a:t>
            </a:r>
            <a:r>
              <a:rPr lang="it-IT" sz="1200" i="1" dirty="0"/>
              <a:t>, H., 1955)</a:t>
            </a:r>
            <a:endParaRPr lang="en-US" sz="1200" i="1" dirty="0"/>
          </a:p>
        </p:txBody>
      </p:sp>
      <p:sp>
        <p:nvSpPr>
          <p:cNvPr id="19" name="Rectangle 18">
            <a:extLst>
              <a:ext uri="{FF2B5EF4-FFF2-40B4-BE49-F238E27FC236}">
                <a16:creationId xmlns:a16="http://schemas.microsoft.com/office/drawing/2014/main" id="{CF161E8C-B268-1A42-B75C-5119A4A665D8}"/>
              </a:ext>
            </a:extLst>
          </p:cNvPr>
          <p:cNvSpPr/>
          <p:nvPr/>
        </p:nvSpPr>
        <p:spPr>
          <a:xfrm>
            <a:off x="564526" y="860584"/>
            <a:ext cx="10953396" cy="400110"/>
          </a:xfrm>
          <a:prstGeom prst="rect">
            <a:avLst/>
          </a:prstGeom>
        </p:spPr>
        <p:txBody>
          <a:bodyPr wrap="square">
            <a:spAutoFit/>
          </a:bodyPr>
          <a:lstStyle/>
          <a:p>
            <a:pPr algn="ctr"/>
            <a:r>
              <a:rPr lang="en-US" sz="2000" dirty="0"/>
              <a:t>“But those things which proceed out of the mouth come forth from the heart; and they defile the man”</a:t>
            </a:r>
            <a:endParaRPr lang="en-US" sz="1600" dirty="0"/>
          </a:p>
        </p:txBody>
      </p:sp>
      <p:sp>
        <p:nvSpPr>
          <p:cNvPr id="21" name="TextBox 20">
            <a:extLst>
              <a:ext uri="{FF2B5EF4-FFF2-40B4-BE49-F238E27FC236}">
                <a16:creationId xmlns:a16="http://schemas.microsoft.com/office/drawing/2014/main" id="{A204621B-7FDB-774F-8921-4EF08648D76B}"/>
              </a:ext>
            </a:extLst>
          </p:cNvPr>
          <p:cNvSpPr txBox="1"/>
          <p:nvPr/>
        </p:nvSpPr>
        <p:spPr>
          <a:xfrm>
            <a:off x="8124094" y="5814274"/>
            <a:ext cx="3719146" cy="492443"/>
          </a:xfrm>
          <a:prstGeom prst="rect">
            <a:avLst/>
          </a:prstGeom>
          <a:solidFill>
            <a:schemeClr val="accent5">
              <a:lumMod val="60000"/>
              <a:lumOff val="40000"/>
            </a:schemeClr>
          </a:solidFill>
        </p:spPr>
        <p:txBody>
          <a:bodyPr wrap="square" rtlCol="0">
            <a:spAutoFit/>
          </a:bodyPr>
          <a:lstStyle/>
          <a:p>
            <a:r>
              <a:rPr lang="en-US" sz="1300" dirty="0"/>
              <a:t>God’s Grace and Mercy covers the “Unknown” areas of our hearts. </a:t>
            </a:r>
            <a:r>
              <a:rPr lang="en-US" sz="1300" i="1" dirty="0"/>
              <a:t>(Jeremiah 17:9-10)</a:t>
            </a:r>
          </a:p>
        </p:txBody>
      </p:sp>
      <p:sp>
        <p:nvSpPr>
          <p:cNvPr id="22" name="TextBox 21">
            <a:extLst>
              <a:ext uri="{FF2B5EF4-FFF2-40B4-BE49-F238E27FC236}">
                <a16:creationId xmlns:a16="http://schemas.microsoft.com/office/drawing/2014/main" id="{0A7A55FF-DDAA-A446-8504-3924E771A96F}"/>
              </a:ext>
            </a:extLst>
          </p:cNvPr>
          <p:cNvSpPr txBox="1"/>
          <p:nvPr/>
        </p:nvSpPr>
        <p:spPr>
          <a:xfrm>
            <a:off x="8124094" y="4476248"/>
            <a:ext cx="3719146" cy="492443"/>
          </a:xfrm>
          <a:prstGeom prst="rect">
            <a:avLst/>
          </a:prstGeom>
          <a:solidFill>
            <a:schemeClr val="accent4">
              <a:lumMod val="60000"/>
              <a:lumOff val="40000"/>
            </a:schemeClr>
          </a:solidFill>
        </p:spPr>
        <p:txBody>
          <a:bodyPr wrap="square" rtlCol="0">
            <a:spAutoFit/>
          </a:bodyPr>
          <a:lstStyle/>
          <a:p>
            <a:r>
              <a:rPr lang="en-US" sz="1300" dirty="0"/>
              <a:t>Resolved through Humility, Submission, Repentance and Forgiveness. </a:t>
            </a:r>
            <a:r>
              <a:rPr lang="en-US" sz="1300" i="1" dirty="0"/>
              <a:t>(James 5:16)</a:t>
            </a:r>
          </a:p>
        </p:txBody>
      </p:sp>
      <p:sp>
        <p:nvSpPr>
          <p:cNvPr id="23" name="TextBox 22">
            <a:extLst>
              <a:ext uri="{FF2B5EF4-FFF2-40B4-BE49-F238E27FC236}">
                <a16:creationId xmlns:a16="http://schemas.microsoft.com/office/drawing/2014/main" id="{5B39A6B7-B716-7E45-AE2D-5E8CAD05284E}"/>
              </a:ext>
            </a:extLst>
          </p:cNvPr>
          <p:cNvSpPr txBox="1"/>
          <p:nvPr/>
        </p:nvSpPr>
        <p:spPr>
          <a:xfrm>
            <a:off x="8124092" y="3162803"/>
            <a:ext cx="3719146" cy="492443"/>
          </a:xfrm>
          <a:prstGeom prst="rect">
            <a:avLst/>
          </a:prstGeom>
          <a:solidFill>
            <a:schemeClr val="accent4">
              <a:lumMod val="75000"/>
            </a:schemeClr>
          </a:solidFill>
        </p:spPr>
        <p:txBody>
          <a:bodyPr wrap="square" rtlCol="0">
            <a:spAutoFit/>
          </a:bodyPr>
          <a:lstStyle/>
          <a:p>
            <a:r>
              <a:rPr lang="en-US" sz="1300" dirty="0"/>
              <a:t>We are held accountable for this area once they have been exposed by the Light. </a:t>
            </a:r>
            <a:r>
              <a:rPr lang="en-US" sz="1300" i="1" dirty="0"/>
              <a:t>(Psalms 139:23-24)</a:t>
            </a:r>
          </a:p>
        </p:txBody>
      </p:sp>
      <p:sp>
        <p:nvSpPr>
          <p:cNvPr id="24" name="TextBox 23">
            <a:extLst>
              <a:ext uri="{FF2B5EF4-FFF2-40B4-BE49-F238E27FC236}">
                <a16:creationId xmlns:a16="http://schemas.microsoft.com/office/drawing/2014/main" id="{8A86761B-7EA6-0548-A1B1-C210D7141A09}"/>
              </a:ext>
            </a:extLst>
          </p:cNvPr>
          <p:cNvSpPr txBox="1"/>
          <p:nvPr/>
        </p:nvSpPr>
        <p:spPr>
          <a:xfrm>
            <a:off x="8124090" y="2041475"/>
            <a:ext cx="3719146" cy="292388"/>
          </a:xfrm>
          <a:prstGeom prst="rect">
            <a:avLst/>
          </a:prstGeom>
          <a:solidFill>
            <a:schemeClr val="accent3">
              <a:lumMod val="75000"/>
            </a:schemeClr>
          </a:solidFill>
        </p:spPr>
        <p:txBody>
          <a:bodyPr wrap="square" rtlCol="0">
            <a:spAutoFit/>
          </a:bodyPr>
          <a:lstStyle/>
          <a:p>
            <a:r>
              <a:rPr lang="en-US" sz="1300" dirty="0"/>
              <a:t>This is where we want to be. </a:t>
            </a:r>
            <a:r>
              <a:rPr lang="en-US" sz="1300" i="1" dirty="0"/>
              <a:t>(John 12:35-36)</a:t>
            </a:r>
          </a:p>
        </p:txBody>
      </p:sp>
    </p:spTree>
    <p:extLst>
      <p:ext uri="{BB962C8B-B14F-4D97-AF65-F5344CB8AC3E}">
        <p14:creationId xmlns:p14="http://schemas.microsoft.com/office/powerpoint/2010/main" val="4097410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4357" cy="434340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61F05DA-7BE0-604E-BCE5-3A1E429E325A}"/>
              </a:ext>
            </a:extLst>
          </p:cNvPr>
          <p:cNvSpPr>
            <a:spLocks noGrp="1"/>
          </p:cNvSpPr>
          <p:nvPr>
            <p:ph type="title"/>
          </p:nvPr>
        </p:nvSpPr>
        <p:spPr>
          <a:xfrm>
            <a:off x="1100669" y="1031353"/>
            <a:ext cx="7736255" cy="3181135"/>
          </a:xfrm>
        </p:spPr>
        <p:txBody>
          <a:bodyPr vert="horz" lIns="91440" tIns="45720" rIns="91440" bIns="45720" rtlCol="0" anchor="ctr">
            <a:normAutofit/>
          </a:bodyPr>
          <a:lstStyle/>
          <a:p>
            <a:r>
              <a:rPr lang="en-US" sz="6600" kern="1200" dirty="0">
                <a:solidFill>
                  <a:srgbClr val="FFFFFF"/>
                </a:solidFill>
                <a:latin typeface="+mj-lt"/>
                <a:ea typeface="+mj-ea"/>
                <a:cs typeface="+mj-cs"/>
              </a:rPr>
              <a:t>Get an Understanding</a:t>
            </a:r>
          </a:p>
        </p:txBody>
      </p:sp>
      <p:sp>
        <p:nvSpPr>
          <p:cNvPr id="10" name="Rectangle 9">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2102827"/>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932939"/>
            <a:ext cx="11277601"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ext Placeholder 2">
            <a:extLst>
              <a:ext uri="{FF2B5EF4-FFF2-40B4-BE49-F238E27FC236}">
                <a16:creationId xmlns:a16="http://schemas.microsoft.com/office/drawing/2014/main" id="{72533E9E-BC91-2848-A8D5-3B902F8852B5}"/>
              </a:ext>
            </a:extLst>
          </p:cNvPr>
          <p:cNvSpPr>
            <a:spLocks noGrp="1"/>
          </p:cNvSpPr>
          <p:nvPr>
            <p:ph type="body" idx="1"/>
          </p:nvPr>
        </p:nvSpPr>
        <p:spPr>
          <a:xfrm>
            <a:off x="1100669" y="5184138"/>
            <a:ext cx="10008863" cy="963741"/>
          </a:xfrm>
        </p:spPr>
        <p:txBody>
          <a:bodyPr vert="horz" lIns="91440" tIns="45720" rIns="91440" bIns="45720" rtlCol="0" anchor="ctr">
            <a:normAutofit fontScale="92500" lnSpcReduction="20000"/>
          </a:bodyPr>
          <a:lstStyle/>
          <a:p>
            <a:r>
              <a:rPr lang="en-US" sz="2400" kern="1200" dirty="0">
                <a:solidFill>
                  <a:srgbClr val="C00000"/>
                </a:solidFill>
                <a:latin typeface="+mn-lt"/>
                <a:ea typeface="+mn-ea"/>
                <a:cs typeface="+mn-cs"/>
              </a:rPr>
              <a:t>Proverbs </a:t>
            </a:r>
            <a:r>
              <a:rPr lang="en-US" dirty="0">
                <a:solidFill>
                  <a:srgbClr val="C00000"/>
                </a:solidFill>
              </a:rPr>
              <a:t>4:1-9</a:t>
            </a:r>
          </a:p>
          <a:p>
            <a:r>
              <a:rPr lang="en-US" dirty="0">
                <a:solidFill>
                  <a:schemeClr val="tx1">
                    <a:lumMod val="95000"/>
                    <a:lumOff val="5000"/>
                  </a:schemeClr>
                </a:solidFill>
              </a:rPr>
              <a:t>“Wisdom is the principal thing; Therefore get wisdom. And in all your getting, get understanding.”</a:t>
            </a:r>
            <a:endParaRPr lang="en-US" sz="2400" kern="1200" dirty="0">
              <a:solidFill>
                <a:schemeClr val="tx1">
                  <a:lumMod val="95000"/>
                  <a:lumOff val="5000"/>
                </a:schemeClr>
              </a:solidFill>
              <a:latin typeface="+mn-lt"/>
              <a:ea typeface="+mn-ea"/>
              <a:cs typeface="+mn-cs"/>
            </a:endParaRPr>
          </a:p>
        </p:txBody>
      </p:sp>
      <p:sp>
        <p:nvSpPr>
          <p:cNvPr id="14" name="Rectangle 13">
            <a:extLst>
              <a:ext uri="{FF2B5EF4-FFF2-40B4-BE49-F238E27FC236}">
                <a16:creationId xmlns:a16="http://schemas.microsoft.com/office/drawing/2014/main" id="{42280AB2-77A5-4CB7-AF7D-1795CA8DC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728167"/>
            <a:ext cx="2115455" cy="206545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descr="Head with Gears">
            <a:extLst>
              <a:ext uri="{FF2B5EF4-FFF2-40B4-BE49-F238E27FC236}">
                <a16:creationId xmlns:a16="http://schemas.microsoft.com/office/drawing/2014/main" id="{1D244314-BF2D-4F4D-8A6E-F01CD372918E}"/>
              </a:ext>
            </a:extLst>
          </p:cNvPr>
          <p:cNvSpPr/>
          <p:nvPr/>
        </p:nvSpPr>
        <p:spPr>
          <a:xfrm>
            <a:off x="10238959" y="1123614"/>
            <a:ext cx="1014506" cy="98458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61956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5906" y="2929253"/>
            <a:ext cx="7880457" cy="970417"/>
            <a:chOff x="663067" y="5538935"/>
            <a:chExt cx="3882557" cy="474345"/>
          </a:xfrm>
        </p:grpSpPr>
        <p:cxnSp>
          <p:nvCxnSpPr>
            <p:cNvPr id="48" name="Straight Arrow Connector 47"/>
            <p:cNvCxnSpPr>
              <a:cxnSpLocks/>
              <a:stCxn id="42" idx="3"/>
              <a:endCxn id="10" idx="1"/>
            </p:cNvCxnSpPr>
            <p:nvPr/>
          </p:nvCxnSpPr>
          <p:spPr>
            <a:xfrm>
              <a:off x="663067" y="5747369"/>
              <a:ext cx="3076749" cy="28739"/>
            </a:xfrm>
            <a:prstGeom prst="straightConnector1">
              <a:avLst/>
            </a:prstGeom>
            <a:ln w="66675">
              <a:solidFill>
                <a:schemeClr val="accent4">
                  <a:lumMod val="75000"/>
                  <a:alpha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739817" y="5538935"/>
              <a:ext cx="805807" cy="474345"/>
            </a:xfrm>
            <a:prstGeom prst="roundRect">
              <a:avLst/>
            </a:prstGeom>
            <a:solidFill>
              <a:schemeClr val="accent4">
                <a:lumMod val="75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148" tIns="20574" rIns="41148" bIns="20574" numCol="1" spcCol="0" rtlCol="0" fromWordArt="0" anchor="ctr" anchorCtr="0" forceAA="0" compatLnSpc="1">
              <a:prstTxWarp prst="textNoShape">
                <a:avLst/>
              </a:prstTxWarp>
              <a:noAutofit/>
            </a:bodyPr>
            <a:lstStyle/>
            <a:p>
              <a:pPr algn="ctr"/>
              <a:r>
                <a:rPr lang="en-US" sz="1600" dirty="0">
                  <a:solidFill>
                    <a:srgbClr val="000000"/>
                  </a:solidFill>
                  <a:ea typeface="Calibri" charset="0"/>
                  <a:cs typeface="Times New Roman" charset="0"/>
                </a:rPr>
                <a:t>Perfection</a:t>
              </a:r>
              <a:endParaRPr lang="en-US" sz="1600" dirty="0">
                <a:ea typeface="Calibri" charset="0"/>
                <a:cs typeface="Times New Roman" charset="0"/>
              </a:endParaRPr>
            </a:p>
            <a:p>
              <a:pPr algn="ctr"/>
              <a:r>
                <a:rPr lang="en-US" sz="1600" dirty="0">
                  <a:solidFill>
                    <a:srgbClr val="000000"/>
                  </a:solidFill>
                  <a:ea typeface="Calibri" charset="0"/>
                  <a:cs typeface="Times New Roman" charset="0"/>
                </a:rPr>
                <a:t>Uprightness</a:t>
              </a:r>
            </a:p>
            <a:p>
              <a:pPr algn="ctr"/>
              <a:r>
                <a:rPr lang="en-US" sz="1400" i="1" dirty="0">
                  <a:solidFill>
                    <a:schemeClr val="tx1"/>
                  </a:solidFill>
                  <a:ea typeface="Calibri" charset="0"/>
                  <a:cs typeface="Times New Roman" charset="0"/>
                </a:rPr>
                <a:t>Proverbs 2:21-22</a:t>
              </a:r>
            </a:p>
          </p:txBody>
        </p:sp>
      </p:grpSp>
      <p:grpSp>
        <p:nvGrpSpPr>
          <p:cNvPr id="2" name="Group 1"/>
          <p:cNvGrpSpPr/>
          <p:nvPr/>
        </p:nvGrpSpPr>
        <p:grpSpPr>
          <a:xfrm>
            <a:off x="309658" y="2273320"/>
            <a:ext cx="3856249" cy="2164695"/>
            <a:chOff x="1558347" y="2435176"/>
            <a:chExt cx="4113512" cy="2493857"/>
          </a:xfrm>
        </p:grpSpPr>
        <p:sp>
          <p:nvSpPr>
            <p:cNvPr id="42" name="Rounded Rectangle 41"/>
            <p:cNvSpPr/>
            <p:nvPr/>
          </p:nvSpPr>
          <p:spPr>
            <a:xfrm>
              <a:off x="1558347" y="2435176"/>
              <a:ext cx="4113512" cy="2493857"/>
            </a:xfrm>
            <a:prstGeom prst="roundRect">
              <a:avLst/>
            </a:prstGeom>
            <a:gradFill flip="none" rotWithShape="1">
              <a:gsLst>
                <a:gs pos="69000">
                  <a:schemeClr val="accent4">
                    <a:lumMod val="75000"/>
                    <a:alpha val="41000"/>
                  </a:schemeClr>
                </a:gs>
                <a:gs pos="97000">
                  <a:schemeClr val="accent4">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27432" rIns="54864" bIns="27432" numCol="1" spcCol="0" rtlCol="0" fromWordArt="0" anchor="ctr" anchorCtr="0" forceAA="0" compatLnSpc="1">
              <a:prstTxWarp prst="textNoShape">
                <a:avLst/>
              </a:prstTxWarp>
              <a:noAutofit/>
            </a:bodyPr>
            <a:lstStyle/>
            <a:p>
              <a:pPr algn="ctr"/>
              <a:endParaRPr lang="en-US" sz="1080"/>
            </a:p>
          </p:txBody>
        </p:sp>
        <p:sp>
          <p:nvSpPr>
            <p:cNvPr id="67" name="Text Box 10"/>
            <p:cNvSpPr txBox="1"/>
            <p:nvPr/>
          </p:nvSpPr>
          <p:spPr>
            <a:xfrm>
              <a:off x="2872084" y="4657966"/>
              <a:ext cx="1460144" cy="271067"/>
            </a:xfrm>
            <a:prstGeom prst="rect">
              <a:avLst/>
            </a:prstGeom>
            <a:no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27432" rIns="54864" bIns="27432" numCol="1" spcCol="0" rtlCol="0" fromWordArt="0" anchor="ctr" anchorCtr="0" forceAA="0" compatLnSpc="1">
              <a:prstTxWarp prst="textNoShape">
                <a:avLst/>
              </a:prstTxWarp>
              <a:noAutofit/>
            </a:bodyPr>
            <a:lstStyle>
              <a:defPPr>
                <a:defRPr lang="en-US"/>
              </a:defPPr>
              <a:lvl1pPr lvl="0" algn="ctr">
                <a:defRPr sz="1400" b="1">
                  <a:solidFill>
                    <a:srgbClr val="000000"/>
                  </a:solidFill>
                  <a:ea typeface="Calibri" charset="0"/>
                  <a:cs typeface="Times New Roman"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i="1" dirty="0"/>
                <a:t>Proverbs 2:2-7</a:t>
              </a:r>
            </a:p>
          </p:txBody>
        </p:sp>
      </p:grpSp>
      <p:sp>
        <p:nvSpPr>
          <p:cNvPr id="11" name="Text Box 8"/>
          <p:cNvSpPr txBox="1"/>
          <p:nvPr/>
        </p:nvSpPr>
        <p:spPr>
          <a:xfrm>
            <a:off x="423604" y="1860358"/>
            <a:ext cx="3750922" cy="299414"/>
          </a:xfrm>
          <a:prstGeom prst="rect">
            <a:avLst/>
          </a:prstGeom>
          <a:solidFill>
            <a:srgbClr val="7030A0">
              <a:alpha val="14000"/>
            </a:srgbClr>
          </a:solidFill>
          <a:ln>
            <a:noFill/>
          </a:ln>
          <a:effectLst>
            <a:softEdge rad="76200"/>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p>
            <a:pPr algn="ctr"/>
            <a:r>
              <a:rPr lang="en-US" sz="1600" b="1" dirty="0">
                <a:ea typeface="Calibri" charset="0"/>
                <a:cs typeface="Times New Roman" charset="0"/>
              </a:rPr>
              <a:t>The Source of all Wisdom and Knowledge</a:t>
            </a:r>
            <a:r>
              <a:rPr lang="is-IS" sz="1600" b="1" dirty="0">
                <a:ea typeface="Calibri" charset="0"/>
                <a:cs typeface="Times New Roman" charset="0"/>
              </a:rPr>
              <a:t>…</a:t>
            </a:r>
            <a:endParaRPr lang="en-US" sz="1600" b="1" dirty="0">
              <a:ea typeface="Calibri" charset="0"/>
              <a:cs typeface="Times New Roman" charset="0"/>
            </a:endParaRPr>
          </a:p>
        </p:txBody>
      </p:sp>
      <p:sp>
        <p:nvSpPr>
          <p:cNvPr id="13" name="Text Box 10"/>
          <p:cNvSpPr txBox="1"/>
          <p:nvPr/>
        </p:nvSpPr>
        <p:spPr>
          <a:xfrm>
            <a:off x="7373596" y="1544668"/>
            <a:ext cx="2453904" cy="475451"/>
          </a:xfrm>
          <a:prstGeom prst="rect">
            <a:avLst/>
          </a:prstGeom>
          <a:solidFill>
            <a:schemeClr val="accent2">
              <a:lumMod val="60000"/>
              <a:lumOff val="40000"/>
              <a:alpha val="48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148" tIns="20574" rIns="41148" bIns="20574" numCol="1" spcCol="0" rtlCol="0" fromWordArt="0" anchor="ctr" anchorCtr="0" forceAA="0" compatLnSpc="1">
            <a:prstTxWarp prst="textNoShape">
              <a:avLst/>
            </a:prstTxWarp>
            <a:noAutofit/>
          </a:bodyPr>
          <a:lstStyle>
            <a:defPPr>
              <a:defRPr lang="en-US"/>
            </a:defPPr>
            <a:lvl1pPr algn="ctr">
              <a:defRPr sz="1200">
                <a:solidFill>
                  <a:srgbClr val="000000"/>
                </a:solidFill>
                <a:ea typeface="Calibri" charset="0"/>
                <a:cs typeface="Times New Roman"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dirty="0"/>
              <a:t>Keeps us from</a:t>
            </a:r>
            <a:r>
              <a:rPr lang="is-IS" sz="2000" b="1" dirty="0"/>
              <a:t>…</a:t>
            </a:r>
            <a:endParaRPr lang="en-US" sz="2000" b="1" dirty="0"/>
          </a:p>
        </p:txBody>
      </p:sp>
      <p:sp>
        <p:nvSpPr>
          <p:cNvPr id="14" name="Text Box 11"/>
          <p:cNvSpPr txBox="1"/>
          <p:nvPr/>
        </p:nvSpPr>
        <p:spPr>
          <a:xfrm>
            <a:off x="10023935" y="1544668"/>
            <a:ext cx="2016580" cy="508944"/>
          </a:xfrm>
          <a:prstGeom prst="rect">
            <a:avLst/>
          </a:prstGeom>
          <a:solidFill>
            <a:schemeClr val="accent4">
              <a:lumMod val="75000"/>
              <a:alpha val="22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148" tIns="20574" rIns="41148" bIns="20574" numCol="1" spcCol="0" rtlCol="0" fromWordArt="0" anchor="ctr" anchorCtr="0" forceAA="0" compatLnSpc="1">
            <a:prstTxWarp prst="textNoShape">
              <a:avLst/>
            </a:prstTxWarp>
            <a:noAutofit/>
          </a:bodyPr>
          <a:lstStyle>
            <a:defPPr>
              <a:defRPr lang="en-US"/>
            </a:defPPr>
            <a:lvl1pPr algn="ctr">
              <a:defRPr sz="1400">
                <a:solidFill>
                  <a:srgbClr val="000000"/>
                </a:solidFill>
                <a:ea typeface="Calibri" charset="0"/>
                <a:cs typeface="Times New Roman"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dirty="0"/>
              <a:t>Brings us to</a:t>
            </a:r>
            <a:r>
              <a:rPr lang="is-IS" sz="2000" b="1" dirty="0"/>
              <a:t>…</a:t>
            </a:r>
            <a:endParaRPr lang="en-US" sz="2000" b="1" dirty="0"/>
          </a:p>
        </p:txBody>
      </p:sp>
      <p:sp>
        <p:nvSpPr>
          <p:cNvPr id="17" name="Rectangle 25"/>
          <p:cNvSpPr>
            <a:spLocks noChangeArrowheads="1"/>
          </p:cNvSpPr>
          <p:nvPr/>
        </p:nvSpPr>
        <p:spPr bwMode="auto">
          <a:xfrm>
            <a:off x="4627094" y="1189406"/>
            <a:ext cx="83164" cy="16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41148" tIns="20574" rIns="41148" bIns="20574" numCol="1" anchor="ctr" anchorCtr="0" compatLnSpc="1">
            <a:prstTxWarp prst="textNoShape">
              <a:avLst/>
            </a:prstTxWarp>
            <a:spAutoFit/>
          </a:bodyPr>
          <a:lstStyle/>
          <a:p>
            <a:endParaRPr lang="en-US" sz="810"/>
          </a:p>
        </p:txBody>
      </p:sp>
      <p:sp>
        <p:nvSpPr>
          <p:cNvPr id="39" name="Rectangular Callout 38"/>
          <p:cNvSpPr/>
          <p:nvPr/>
        </p:nvSpPr>
        <p:spPr>
          <a:xfrm>
            <a:off x="1161626" y="3636208"/>
            <a:ext cx="1921310" cy="562123"/>
          </a:xfrm>
          <a:prstGeom prst="wedgeRectCallout">
            <a:avLst>
              <a:gd name="adj1" fmla="val 9780"/>
              <a:gd name="adj2" fmla="val -290644"/>
            </a:avLst>
          </a:prstGeom>
          <a:solidFill>
            <a:schemeClr val="accent2">
              <a:lumMod val="20000"/>
              <a:lumOff val="8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27432" rIns="54864" bIns="27432" numCol="1" spcCol="0" rtlCol="0" fromWordArt="0" anchor="ctr" anchorCtr="0" forceAA="0" compatLnSpc="1">
            <a:prstTxWarp prst="textNoShape">
              <a:avLst/>
            </a:prstTxWarp>
            <a:noAutofit/>
          </a:bodyPr>
          <a:lstStyle/>
          <a:p>
            <a:pPr lvl="0" algn="ctr"/>
            <a:r>
              <a:rPr lang="en-US" sz="1600" b="1" dirty="0">
                <a:solidFill>
                  <a:srgbClr val="000000"/>
                </a:solidFill>
                <a:ea typeface="Calibri" charset="0"/>
                <a:cs typeface="Times New Roman" charset="0"/>
              </a:rPr>
              <a:t>Understanding</a:t>
            </a:r>
          </a:p>
          <a:p>
            <a:pPr lvl="0" algn="ctr"/>
            <a:r>
              <a:rPr lang="en-US" sz="1200" i="1" dirty="0">
                <a:solidFill>
                  <a:srgbClr val="FF0000"/>
                </a:solidFill>
                <a:ea typeface="Calibri" charset="0"/>
                <a:cs typeface="Times New Roman" charset="0"/>
              </a:rPr>
              <a:t>(get)</a:t>
            </a:r>
            <a:endParaRPr lang="en-US" sz="1100" i="1" dirty="0">
              <a:solidFill>
                <a:srgbClr val="FF0000"/>
              </a:solidFill>
              <a:ea typeface="Calibri" charset="0"/>
              <a:cs typeface="Times New Roman" charset="0"/>
            </a:endParaRPr>
          </a:p>
        </p:txBody>
      </p:sp>
      <p:sp>
        <p:nvSpPr>
          <p:cNvPr id="40" name="Rounded Rectangular Callout 39"/>
          <p:cNvSpPr/>
          <p:nvPr/>
        </p:nvSpPr>
        <p:spPr>
          <a:xfrm>
            <a:off x="445631" y="2960241"/>
            <a:ext cx="1354264" cy="410866"/>
          </a:xfrm>
          <a:prstGeom prst="wedgeRoundRectCallout">
            <a:avLst>
              <a:gd name="adj1" fmla="val 87120"/>
              <a:gd name="adj2" fmla="val -217274"/>
              <a:gd name="adj3" fmla="val 16667"/>
            </a:avLst>
          </a:prstGeom>
          <a:solidFill>
            <a:schemeClr val="accent2">
              <a:lumMod val="20000"/>
              <a:lumOff val="80000"/>
            </a:schemeClr>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27432" rIns="54864" bIns="27432" numCol="1" spcCol="0" rtlCol="0" fromWordArt="0" anchor="ctr" anchorCtr="0" forceAA="0" compatLnSpc="1">
            <a:prstTxWarp prst="textNoShape">
              <a:avLst/>
            </a:prstTxWarp>
            <a:noAutofit/>
          </a:bodyPr>
          <a:lstStyle/>
          <a:p>
            <a:pPr algn="ctr"/>
            <a:r>
              <a:rPr lang="en-US" sz="1600" b="1" dirty="0">
                <a:solidFill>
                  <a:srgbClr val="000000"/>
                </a:solidFill>
                <a:ea typeface="Calibri" charset="0"/>
                <a:cs typeface="Times New Roman" charset="0"/>
              </a:rPr>
              <a:t>Wisdom</a:t>
            </a:r>
          </a:p>
          <a:p>
            <a:pPr algn="ctr"/>
            <a:r>
              <a:rPr lang="en-US" sz="1200" i="1" dirty="0">
                <a:solidFill>
                  <a:srgbClr val="FF0000"/>
                </a:solidFill>
                <a:ea typeface="Calibri" charset="0"/>
                <a:cs typeface="Times New Roman" charset="0"/>
              </a:rPr>
              <a:t>(seek)</a:t>
            </a:r>
            <a:endParaRPr lang="en-US" sz="1100" i="1" dirty="0">
              <a:solidFill>
                <a:srgbClr val="FF0000"/>
              </a:solidFill>
              <a:ea typeface="Calibri" charset="0"/>
              <a:cs typeface="Times New Roman" charset="0"/>
            </a:endParaRPr>
          </a:p>
        </p:txBody>
      </p:sp>
      <p:sp>
        <p:nvSpPr>
          <p:cNvPr id="41" name="Rounded Rectangular Callout 40"/>
          <p:cNvSpPr/>
          <p:nvPr/>
        </p:nvSpPr>
        <p:spPr>
          <a:xfrm>
            <a:off x="2728385" y="3018134"/>
            <a:ext cx="1354264" cy="410866"/>
          </a:xfrm>
          <a:prstGeom prst="wedgeRoundRectCallout">
            <a:avLst>
              <a:gd name="adj1" fmla="val -81086"/>
              <a:gd name="adj2" fmla="val -226918"/>
              <a:gd name="adj3" fmla="val 16667"/>
            </a:avLst>
          </a:prstGeom>
          <a:solidFill>
            <a:schemeClr val="accent2">
              <a:lumMod val="20000"/>
              <a:lumOff val="8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27432" rIns="54864" bIns="27432" numCol="1" spcCol="0" rtlCol="0" fromWordArt="0" anchor="ctr" anchorCtr="0" forceAA="0" compatLnSpc="1">
            <a:prstTxWarp prst="textNoShape">
              <a:avLst/>
            </a:prstTxWarp>
            <a:noAutofit/>
          </a:bodyPr>
          <a:lstStyle/>
          <a:p>
            <a:pPr algn="ctr"/>
            <a:r>
              <a:rPr lang="en-US" sz="1600" b="1" dirty="0">
                <a:solidFill>
                  <a:srgbClr val="000000"/>
                </a:solidFill>
                <a:ea typeface="Calibri" charset="0"/>
                <a:cs typeface="Times New Roman" charset="0"/>
              </a:rPr>
              <a:t>Knowledge</a:t>
            </a:r>
          </a:p>
          <a:p>
            <a:pPr algn="ctr"/>
            <a:r>
              <a:rPr lang="en-US" sz="1200" i="1" dirty="0">
                <a:solidFill>
                  <a:srgbClr val="FF0000"/>
                </a:solidFill>
                <a:ea typeface="Calibri" charset="0"/>
                <a:cs typeface="Times New Roman" charset="0"/>
              </a:rPr>
              <a:t>(find)</a:t>
            </a:r>
            <a:endParaRPr lang="en-US" sz="1100" i="1" dirty="0">
              <a:solidFill>
                <a:srgbClr val="FF0000"/>
              </a:solidFill>
              <a:ea typeface="Calibri" charset="0"/>
              <a:cs typeface="Times New Roman" charset="0"/>
            </a:endParaRPr>
          </a:p>
        </p:txBody>
      </p:sp>
      <p:sp>
        <p:nvSpPr>
          <p:cNvPr id="9" name="Rounded Rectangle 8"/>
          <p:cNvSpPr/>
          <p:nvPr/>
        </p:nvSpPr>
        <p:spPr>
          <a:xfrm>
            <a:off x="7320063" y="2814035"/>
            <a:ext cx="2272058" cy="1220334"/>
          </a:xfrm>
          <a:prstGeom prst="roundRect">
            <a:avLst/>
          </a:prstGeom>
          <a:solidFill>
            <a:schemeClr val="accent2">
              <a:lumMod val="60000"/>
              <a:lumOff val="40000"/>
              <a:alpha val="9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148" tIns="20574" rIns="41148" bIns="20574" numCol="1" spcCol="0" rtlCol="0" fromWordArt="0" anchor="ctr" anchorCtr="0" forceAA="0" compatLnSpc="1">
            <a:prstTxWarp prst="textNoShape">
              <a:avLst/>
            </a:prstTxWarp>
            <a:noAutofit/>
          </a:bodyPr>
          <a:lstStyle/>
          <a:p>
            <a:pPr algn="ctr"/>
            <a:r>
              <a:rPr lang="en-US" dirty="0">
                <a:solidFill>
                  <a:srgbClr val="000000"/>
                </a:solidFill>
                <a:ea typeface="Calibri" charset="0"/>
                <a:cs typeface="Times New Roman" charset="0"/>
              </a:rPr>
              <a:t>Wickedness and Evil</a:t>
            </a:r>
            <a:endParaRPr lang="en-US" dirty="0">
              <a:ea typeface="Calibri" charset="0"/>
              <a:cs typeface="Times New Roman" charset="0"/>
            </a:endParaRPr>
          </a:p>
          <a:p>
            <a:pPr algn="ctr"/>
            <a:r>
              <a:rPr lang="en-US" dirty="0">
                <a:solidFill>
                  <a:srgbClr val="000000"/>
                </a:solidFill>
                <a:ea typeface="Calibri" charset="0"/>
                <a:cs typeface="Times New Roman" charset="0"/>
              </a:rPr>
              <a:t>Inappropriate Relationships</a:t>
            </a:r>
          </a:p>
          <a:p>
            <a:pPr algn="ctr"/>
            <a:r>
              <a:rPr lang="en-US" i="1" dirty="0">
                <a:solidFill>
                  <a:srgbClr val="000000"/>
                </a:solidFill>
                <a:ea typeface="Calibri" charset="0"/>
                <a:cs typeface="Times New Roman" charset="0"/>
              </a:rPr>
              <a:t>Proverbs 2:12-19</a:t>
            </a:r>
            <a:endParaRPr lang="en-US" i="1" dirty="0">
              <a:ea typeface="Calibri" charset="0"/>
              <a:cs typeface="Times New Roman" charset="0"/>
            </a:endParaRPr>
          </a:p>
        </p:txBody>
      </p:sp>
      <p:sp>
        <p:nvSpPr>
          <p:cNvPr id="43" name="Rounded Rectangle 42"/>
          <p:cNvSpPr/>
          <p:nvPr/>
        </p:nvSpPr>
        <p:spPr>
          <a:xfrm>
            <a:off x="4650093" y="2946851"/>
            <a:ext cx="1957186" cy="9704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27432" rIns="54864" bIns="27432" numCol="1" spcCol="0" rtlCol="0" fromWordArt="0" anchor="ctr" anchorCtr="0" forceAA="0" compatLnSpc="1">
            <a:prstTxWarp prst="textNoShape">
              <a:avLst/>
            </a:prstTxWarp>
            <a:noAutofit/>
          </a:bodyPr>
          <a:lstStyle/>
          <a:p>
            <a:pPr lvl="0" algn="ctr"/>
            <a:r>
              <a:rPr lang="en-US" sz="2000" b="1" dirty="0">
                <a:solidFill>
                  <a:srgbClr val="000000"/>
                </a:solidFill>
                <a:ea typeface="Calibri" charset="0"/>
                <a:cs typeface="Times New Roman" charset="0"/>
              </a:rPr>
              <a:t>Discretion</a:t>
            </a:r>
          </a:p>
          <a:p>
            <a:pPr lvl="0" algn="ctr"/>
            <a:r>
              <a:rPr lang="en-US" i="1" dirty="0">
                <a:solidFill>
                  <a:srgbClr val="FF0000"/>
                </a:solidFill>
                <a:ea typeface="Calibri" charset="0"/>
                <a:cs typeface="Times New Roman" charset="0"/>
              </a:rPr>
              <a:t>(use)</a:t>
            </a:r>
          </a:p>
          <a:p>
            <a:pPr lvl="0" algn="ctr"/>
            <a:r>
              <a:rPr lang="en-US" sz="2000" i="1" dirty="0">
                <a:solidFill>
                  <a:schemeClr val="tx1"/>
                </a:solidFill>
                <a:ea typeface="Calibri" charset="0"/>
                <a:cs typeface="Times New Roman" charset="0"/>
              </a:rPr>
              <a:t>Proverbs 2:10-13</a:t>
            </a:r>
          </a:p>
        </p:txBody>
      </p:sp>
      <p:sp>
        <p:nvSpPr>
          <p:cNvPr id="52" name="Text Box 10"/>
          <p:cNvSpPr txBox="1"/>
          <p:nvPr/>
        </p:nvSpPr>
        <p:spPr>
          <a:xfrm>
            <a:off x="4406781" y="1556891"/>
            <a:ext cx="2688139" cy="475451"/>
          </a:xfrm>
          <a:prstGeom prst="rect">
            <a:avLst/>
          </a:prstGeom>
          <a:solidFill>
            <a:schemeClr val="accent1">
              <a:lumMod val="40000"/>
              <a:lumOff val="60000"/>
              <a:alpha val="50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27432" rIns="54864" bIns="27432" numCol="1" spcCol="0" rtlCol="0" fromWordArt="0" anchor="ctr" anchorCtr="0" forceAA="0" compatLnSpc="1">
            <a:prstTxWarp prst="textNoShape">
              <a:avLst/>
            </a:prstTxWarp>
            <a:noAutofit/>
          </a:bodyPr>
          <a:lstStyle>
            <a:defPPr>
              <a:defRPr lang="en-US"/>
            </a:defPPr>
            <a:lvl1pPr lvl="0" algn="ctr">
              <a:defRPr sz="1400" b="1">
                <a:solidFill>
                  <a:srgbClr val="000000"/>
                </a:solidFill>
                <a:ea typeface="Calibri" charset="0"/>
                <a:cs typeface="Times New Roman"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t>Equips us to use</a:t>
            </a:r>
            <a:r>
              <a:rPr lang="is-IS" sz="2000" dirty="0"/>
              <a:t>…</a:t>
            </a:r>
            <a:endParaRPr lang="en-US" sz="2000" dirty="0"/>
          </a:p>
        </p:txBody>
      </p:sp>
      <p:sp>
        <p:nvSpPr>
          <p:cNvPr id="64" name="Text Box 9"/>
          <p:cNvSpPr txBox="1"/>
          <p:nvPr/>
        </p:nvSpPr>
        <p:spPr>
          <a:xfrm>
            <a:off x="755827" y="117905"/>
            <a:ext cx="10405240" cy="77999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p>
            <a:pPr algn="ctr"/>
            <a:r>
              <a:rPr lang="en-US" sz="2400" b="1" i="1" dirty="0">
                <a:solidFill>
                  <a:schemeClr val="accent6">
                    <a:lumMod val="75000"/>
                  </a:schemeClr>
                </a:solidFill>
                <a:ea typeface="Calibri" charset="0"/>
                <a:cs typeface="Times New Roman" charset="0"/>
              </a:rPr>
              <a:t>Wisdom</a:t>
            </a:r>
            <a:r>
              <a:rPr lang="en-US" sz="2400" dirty="0">
                <a:solidFill>
                  <a:schemeClr val="accent6">
                    <a:lumMod val="75000"/>
                  </a:schemeClr>
                </a:solidFill>
                <a:ea typeface="Calibri" charset="0"/>
                <a:cs typeface="Times New Roman" charset="0"/>
              </a:rPr>
              <a:t> - </a:t>
            </a:r>
            <a:r>
              <a:rPr lang="en-US" sz="2400" b="1" i="1" dirty="0">
                <a:solidFill>
                  <a:schemeClr val="accent6">
                    <a:lumMod val="75000"/>
                  </a:schemeClr>
                </a:solidFill>
                <a:ea typeface="Calibri" charset="0"/>
                <a:cs typeface="Times New Roman" charset="0"/>
              </a:rPr>
              <a:t>Knowledge </a:t>
            </a:r>
            <a:r>
              <a:rPr lang="en-US" sz="2400" dirty="0">
                <a:solidFill>
                  <a:schemeClr val="accent6">
                    <a:lumMod val="75000"/>
                  </a:schemeClr>
                </a:solidFill>
                <a:ea typeface="Calibri" charset="0"/>
                <a:cs typeface="Times New Roman" charset="0"/>
              </a:rPr>
              <a:t>- </a:t>
            </a:r>
            <a:r>
              <a:rPr lang="en-US" sz="2400" b="1" i="1" dirty="0">
                <a:solidFill>
                  <a:schemeClr val="accent6">
                    <a:lumMod val="75000"/>
                  </a:schemeClr>
                </a:solidFill>
                <a:ea typeface="Calibri" charset="0"/>
                <a:cs typeface="Times New Roman" charset="0"/>
              </a:rPr>
              <a:t>Understanding</a:t>
            </a:r>
            <a:r>
              <a:rPr lang="en-US" sz="2400" dirty="0">
                <a:solidFill>
                  <a:schemeClr val="accent6">
                    <a:lumMod val="75000"/>
                  </a:schemeClr>
                </a:solidFill>
                <a:ea typeface="Calibri" charset="0"/>
                <a:cs typeface="Times New Roman" charset="0"/>
              </a:rPr>
              <a:t> – </a:t>
            </a:r>
            <a:r>
              <a:rPr lang="en-US" sz="2400" b="1" i="1" dirty="0">
                <a:solidFill>
                  <a:schemeClr val="accent6">
                    <a:lumMod val="75000"/>
                  </a:schemeClr>
                </a:solidFill>
                <a:ea typeface="Calibri" charset="0"/>
                <a:cs typeface="Times New Roman" charset="0"/>
              </a:rPr>
              <a:t>Discretion</a:t>
            </a:r>
          </a:p>
          <a:p>
            <a:pPr algn="ctr"/>
            <a:r>
              <a:rPr lang="en-US" i="1" dirty="0">
                <a:ea typeface="Calibri" charset="0"/>
                <a:cs typeface="Times New Roman" charset="0"/>
              </a:rPr>
              <a:t>Derived from Proverbs Chapter 2</a:t>
            </a:r>
          </a:p>
          <a:p>
            <a:pPr algn="ctr"/>
            <a:endParaRPr lang="en-US" sz="2400" b="1" i="1" dirty="0">
              <a:ea typeface="Calibri" charset="0"/>
              <a:cs typeface="Times New Roman" charset="0"/>
            </a:endParaRPr>
          </a:p>
        </p:txBody>
      </p:sp>
      <p:sp>
        <p:nvSpPr>
          <p:cNvPr id="4" name="Rounded Rectangle 3"/>
          <p:cNvSpPr/>
          <p:nvPr/>
        </p:nvSpPr>
        <p:spPr>
          <a:xfrm>
            <a:off x="318277" y="1249767"/>
            <a:ext cx="3856249" cy="508945"/>
          </a:xfrm>
          <a:prstGeom prst="roundRect">
            <a:avLst/>
          </a:prstGeom>
          <a:solidFill>
            <a:srgbClr val="7030A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1148" tIns="20574" rIns="41148" bIns="20574" numCol="1" spcCol="0" rtlCol="0" fromWordArt="0" anchor="ctr" anchorCtr="0" forceAA="0" compatLnSpc="1">
            <a:prstTxWarp prst="textNoShape">
              <a:avLst/>
            </a:prstTxWarp>
            <a:noAutofit/>
          </a:bodyPr>
          <a:lstStyle/>
          <a:p>
            <a:pPr algn="ctr"/>
            <a:r>
              <a:rPr lang="en-US" sz="1600" b="1" dirty="0">
                <a:solidFill>
                  <a:schemeClr val="tx1"/>
                </a:solidFill>
                <a:ea typeface="Calibri" charset="0"/>
                <a:cs typeface="Times New Roman" charset="0"/>
              </a:rPr>
              <a:t>The Fear of the Lord and Knowledge of God</a:t>
            </a:r>
          </a:p>
          <a:p>
            <a:pPr algn="ctr"/>
            <a:r>
              <a:rPr lang="en-US" sz="1200" i="1" dirty="0">
                <a:solidFill>
                  <a:schemeClr val="tx1"/>
                </a:solidFill>
                <a:ea typeface="Calibri" charset="0"/>
                <a:cs typeface="Times New Roman" charset="0"/>
              </a:rPr>
              <a:t>Proverbs 2:5</a:t>
            </a:r>
          </a:p>
        </p:txBody>
      </p:sp>
      <p:sp>
        <p:nvSpPr>
          <p:cNvPr id="6" name="TextBox 5">
            <a:extLst>
              <a:ext uri="{FF2B5EF4-FFF2-40B4-BE49-F238E27FC236}">
                <a16:creationId xmlns:a16="http://schemas.microsoft.com/office/drawing/2014/main" id="{D90F4B68-A710-2F44-B949-E9315D8E4BFA}"/>
              </a:ext>
            </a:extLst>
          </p:cNvPr>
          <p:cNvSpPr txBox="1"/>
          <p:nvPr/>
        </p:nvSpPr>
        <p:spPr>
          <a:xfrm>
            <a:off x="216199" y="4527539"/>
            <a:ext cx="3992732" cy="2246769"/>
          </a:xfrm>
          <a:prstGeom prst="rect">
            <a:avLst/>
          </a:prstGeom>
          <a:solidFill>
            <a:schemeClr val="accent4">
              <a:lumMod val="75000"/>
              <a:alpha val="43000"/>
            </a:schemeClr>
          </a:solidFill>
        </p:spPr>
        <p:txBody>
          <a:bodyPr wrap="square" rtlCol="0">
            <a:spAutoFit/>
          </a:bodyPr>
          <a:lstStyle/>
          <a:p>
            <a:pPr algn="just"/>
            <a:r>
              <a:rPr lang="en-US" sz="1400" dirty="0"/>
              <a:t>My son, if you receive my words, And treasure my commands within you, So that you incline your ear to wisdom, </a:t>
            </a:r>
            <a:r>
              <a:rPr lang="en-US" sz="1400" i="1" dirty="0"/>
              <a:t>And</a:t>
            </a:r>
            <a:r>
              <a:rPr lang="en-US" sz="1400" dirty="0"/>
              <a:t> apply your heart to understanding; Yes, if you cry out for discernment, </a:t>
            </a:r>
            <a:r>
              <a:rPr lang="en-US" sz="1400" i="1" dirty="0"/>
              <a:t>And</a:t>
            </a:r>
            <a:r>
              <a:rPr lang="en-US" sz="1400" dirty="0"/>
              <a:t> lift up your voice for understanding, If you </a:t>
            </a:r>
            <a:r>
              <a:rPr lang="en-US" sz="1400" b="1" dirty="0"/>
              <a:t>seek</a:t>
            </a:r>
            <a:r>
              <a:rPr lang="en-US" sz="1400" dirty="0"/>
              <a:t> her as silver, And search for her as </a:t>
            </a:r>
            <a:r>
              <a:rPr lang="en-US" sz="1400" i="1" dirty="0"/>
              <a:t>for</a:t>
            </a:r>
            <a:r>
              <a:rPr lang="en-US" sz="1400" dirty="0"/>
              <a:t> hidden treasures; Then you will understand the fear of the </a:t>
            </a:r>
            <a:r>
              <a:rPr lang="en-US" sz="1400" cap="small" dirty="0"/>
              <a:t>Lord</a:t>
            </a:r>
            <a:r>
              <a:rPr lang="en-US" sz="1400" dirty="0"/>
              <a:t>, And </a:t>
            </a:r>
            <a:r>
              <a:rPr lang="en-US" sz="1400" b="1" dirty="0"/>
              <a:t>find</a:t>
            </a:r>
            <a:r>
              <a:rPr lang="en-US" sz="1400" dirty="0"/>
              <a:t> the knowledge of God. For the </a:t>
            </a:r>
            <a:r>
              <a:rPr lang="en-US" sz="1400" cap="small" dirty="0"/>
              <a:t>Lord</a:t>
            </a:r>
            <a:r>
              <a:rPr lang="en-US" sz="1400" dirty="0"/>
              <a:t> gives wisdom; From His mouth </a:t>
            </a:r>
            <a:r>
              <a:rPr lang="en-US" sz="1400" i="1" dirty="0"/>
              <a:t>come </a:t>
            </a:r>
            <a:r>
              <a:rPr lang="en-US" sz="1400" dirty="0"/>
              <a:t>knowledge and understanding; He stores up sound wisdom for the upright;</a:t>
            </a:r>
          </a:p>
        </p:txBody>
      </p:sp>
      <p:sp>
        <p:nvSpPr>
          <p:cNvPr id="23" name="TextBox 22">
            <a:extLst>
              <a:ext uri="{FF2B5EF4-FFF2-40B4-BE49-F238E27FC236}">
                <a16:creationId xmlns:a16="http://schemas.microsoft.com/office/drawing/2014/main" id="{BD4720E0-BD67-C34B-96D3-45967A28FD77}"/>
              </a:ext>
            </a:extLst>
          </p:cNvPr>
          <p:cNvSpPr txBox="1"/>
          <p:nvPr/>
        </p:nvSpPr>
        <p:spPr>
          <a:xfrm>
            <a:off x="4216773" y="4182244"/>
            <a:ext cx="2608868" cy="2246769"/>
          </a:xfrm>
          <a:prstGeom prst="rect">
            <a:avLst/>
          </a:prstGeom>
          <a:solidFill>
            <a:schemeClr val="accent1">
              <a:lumMod val="20000"/>
              <a:lumOff val="80000"/>
            </a:schemeClr>
          </a:solidFill>
        </p:spPr>
        <p:txBody>
          <a:bodyPr wrap="square" rtlCol="0">
            <a:spAutoFit/>
          </a:bodyPr>
          <a:lstStyle/>
          <a:p>
            <a:pPr algn="just"/>
            <a:r>
              <a:rPr lang="en-US" sz="1400" dirty="0"/>
              <a:t>When wisdom enters your heart,</a:t>
            </a:r>
            <a:br>
              <a:rPr lang="en-US" sz="1400" dirty="0"/>
            </a:br>
            <a:r>
              <a:rPr lang="en-US" sz="1400" dirty="0"/>
              <a:t>And knowledge is pleasant to your soul, </a:t>
            </a:r>
            <a:r>
              <a:rPr lang="en-US" sz="1400" b="1" dirty="0"/>
              <a:t>Discretion</a:t>
            </a:r>
            <a:r>
              <a:rPr lang="en-US" sz="1400" dirty="0"/>
              <a:t> will preserve you; Understanding will keep you, To deliver you from the way of evil, From the man who speaks perverse things, From those who leave the paths of uprightness To walk in the ways of darkness;</a:t>
            </a:r>
          </a:p>
        </p:txBody>
      </p:sp>
      <p:sp>
        <p:nvSpPr>
          <p:cNvPr id="24" name="TextBox 23">
            <a:extLst>
              <a:ext uri="{FF2B5EF4-FFF2-40B4-BE49-F238E27FC236}">
                <a16:creationId xmlns:a16="http://schemas.microsoft.com/office/drawing/2014/main" id="{4569B632-E4C4-4B4D-AE9B-3ADD176B8786}"/>
              </a:ext>
            </a:extLst>
          </p:cNvPr>
          <p:cNvSpPr txBox="1"/>
          <p:nvPr/>
        </p:nvSpPr>
        <p:spPr>
          <a:xfrm>
            <a:off x="6867363" y="4156830"/>
            <a:ext cx="3455644" cy="2462213"/>
          </a:xfrm>
          <a:prstGeom prst="rect">
            <a:avLst/>
          </a:prstGeom>
          <a:solidFill>
            <a:schemeClr val="accent2">
              <a:lumMod val="40000"/>
              <a:lumOff val="60000"/>
            </a:schemeClr>
          </a:solidFill>
        </p:spPr>
        <p:txBody>
          <a:bodyPr wrap="square" rtlCol="0">
            <a:spAutoFit/>
          </a:bodyPr>
          <a:lstStyle/>
          <a:p>
            <a:pPr algn="just"/>
            <a:r>
              <a:rPr lang="en-US" sz="1400" dirty="0"/>
              <a:t>To </a:t>
            </a:r>
            <a:r>
              <a:rPr lang="en-US" sz="1400" b="1" dirty="0"/>
              <a:t>deliver you from </a:t>
            </a:r>
            <a:r>
              <a:rPr lang="en-US" sz="1400" dirty="0"/>
              <a:t>the way of evil, From the man who speaks perverse things, From those who leave the paths of uprightness To walk in the ways of darkness; Who rejoice in doing evil, </a:t>
            </a:r>
            <a:r>
              <a:rPr lang="en-US" sz="1400" i="1" dirty="0"/>
              <a:t>And</a:t>
            </a:r>
            <a:r>
              <a:rPr lang="en-US" sz="1400" dirty="0"/>
              <a:t> delight in the perversity of the wicked; Whose ways </a:t>
            </a:r>
            <a:r>
              <a:rPr lang="en-US" sz="1400" i="1" dirty="0"/>
              <a:t>are</a:t>
            </a:r>
            <a:r>
              <a:rPr lang="en-US" sz="1400" dirty="0"/>
              <a:t> crooked, And </a:t>
            </a:r>
            <a:r>
              <a:rPr lang="en-US" sz="1400" i="1" dirty="0"/>
              <a:t>who are</a:t>
            </a:r>
            <a:r>
              <a:rPr lang="en-US" sz="1400" dirty="0"/>
              <a:t> devious in their paths; To </a:t>
            </a:r>
            <a:r>
              <a:rPr lang="en-US" sz="1400" b="1" dirty="0"/>
              <a:t>deliver you from </a:t>
            </a:r>
            <a:r>
              <a:rPr lang="en-US" sz="1400" dirty="0"/>
              <a:t>the immoral woman, From the seductress </a:t>
            </a:r>
            <a:r>
              <a:rPr lang="en-US" sz="1400" i="1" dirty="0"/>
              <a:t>who</a:t>
            </a:r>
            <a:r>
              <a:rPr lang="en-US" sz="1400" dirty="0"/>
              <a:t> flatters with her words, Who forsakes the companion of her youth, And forgets the covenant of her God.</a:t>
            </a:r>
            <a:endParaRPr lang="en-US" sz="1100" dirty="0"/>
          </a:p>
        </p:txBody>
      </p:sp>
      <p:sp>
        <p:nvSpPr>
          <p:cNvPr id="5" name="Rectangle 4">
            <a:extLst>
              <a:ext uri="{FF2B5EF4-FFF2-40B4-BE49-F238E27FC236}">
                <a16:creationId xmlns:a16="http://schemas.microsoft.com/office/drawing/2014/main" id="{ABA1D125-688D-BB4D-8C23-3BA3383D959F}"/>
              </a:ext>
            </a:extLst>
          </p:cNvPr>
          <p:cNvSpPr/>
          <p:nvPr/>
        </p:nvSpPr>
        <p:spPr>
          <a:xfrm>
            <a:off x="10356414" y="4198331"/>
            <a:ext cx="1756894" cy="2031325"/>
          </a:xfrm>
          <a:prstGeom prst="rect">
            <a:avLst/>
          </a:prstGeom>
          <a:solidFill>
            <a:schemeClr val="accent4">
              <a:lumMod val="20000"/>
              <a:lumOff val="80000"/>
            </a:schemeClr>
          </a:solidFill>
        </p:spPr>
        <p:txBody>
          <a:bodyPr wrap="square">
            <a:spAutoFit/>
          </a:bodyPr>
          <a:lstStyle/>
          <a:p>
            <a:pPr algn="just"/>
            <a:r>
              <a:rPr lang="en-US" sz="1400" dirty="0"/>
              <a:t>For the </a:t>
            </a:r>
            <a:r>
              <a:rPr lang="en-US" sz="1400" b="1" dirty="0"/>
              <a:t>upright</a:t>
            </a:r>
            <a:r>
              <a:rPr lang="en-US" sz="1400" dirty="0"/>
              <a:t> will dwell in the land, And the blameless will remain in it; But the wicked will be cut off from the earth, And the unfaithful will be uprooted from it.</a:t>
            </a:r>
          </a:p>
        </p:txBody>
      </p:sp>
    </p:spTree>
    <p:custDataLst>
      <p:tags r:id="rId1"/>
    </p:custDataLst>
    <p:extLst>
      <p:ext uri="{BB962C8B-B14F-4D97-AF65-F5344CB8AC3E}">
        <p14:creationId xmlns:p14="http://schemas.microsoft.com/office/powerpoint/2010/main" val="3561578835"/>
      </p:ext>
    </p:extLst>
  </p:cSld>
  <p:clrMapOvr>
    <a:masterClrMapping/>
  </p:clrMapOvr>
  <mc:AlternateContent xmlns:mc="http://schemas.openxmlformats.org/markup-compatibility/2006" xmlns:p14="http://schemas.microsoft.com/office/powerpoint/2010/main">
    <mc:Choice Requires="p14">
      <p:transition spd="slow" p14:dur="2000" advTm="590391"/>
    </mc:Choice>
    <mc:Fallback xmlns="">
      <p:transition spd="slow" advTm="590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1000"/>
                                        <p:tgtEl>
                                          <p:spTgt spid="4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10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up)">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outVertical)">
                                      <p:cBhvr>
                                        <p:cTn id="35" dur="500"/>
                                        <p:tgtEl>
                                          <p:spTgt spid="43"/>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outVertical)">
                                      <p:cBhvr>
                                        <p:cTn id="47" dur="500"/>
                                        <p:tgtEl>
                                          <p:spTgt spid="9"/>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up)">
                                      <p:cBhvr>
                                        <p:cTn id="59" dur="500"/>
                                        <p:tgtEl>
                                          <p:spTgt spid="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left)">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39" grpId="0" animBg="1"/>
      <p:bldP spid="40" grpId="0" animBg="1"/>
      <p:bldP spid="41" grpId="0" animBg="1"/>
      <p:bldP spid="9" grpId="0" animBg="1"/>
      <p:bldP spid="43" grpId="0" animBg="1"/>
      <p:bldP spid="52" grpId="0" animBg="1"/>
      <p:bldP spid="4" grpId="0" animBg="1"/>
      <p:bldP spid="6" grpId="0" animBg="1"/>
      <p:bldP spid="23" grpId="0" animBg="1"/>
      <p:bldP spid="2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p:cNvCxnSpPr/>
          <p:nvPr/>
        </p:nvCxnSpPr>
        <p:spPr>
          <a:xfrm>
            <a:off x="1521461" y="1512694"/>
            <a:ext cx="9149078" cy="2"/>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047898A-791A-C84B-9ED0-1B3AB8AF1C21}"/>
              </a:ext>
            </a:extLst>
          </p:cNvPr>
          <p:cNvGrpSpPr/>
          <p:nvPr/>
        </p:nvGrpSpPr>
        <p:grpSpPr>
          <a:xfrm>
            <a:off x="641429" y="2190598"/>
            <a:ext cx="2555580" cy="2651856"/>
            <a:chOff x="518341" y="2322478"/>
            <a:chExt cx="2555580" cy="2651856"/>
          </a:xfrm>
        </p:grpSpPr>
        <p:sp>
          <p:nvSpPr>
            <p:cNvPr id="55" name="Text Box 9"/>
            <p:cNvSpPr txBox="1"/>
            <p:nvPr/>
          </p:nvSpPr>
          <p:spPr>
            <a:xfrm>
              <a:off x="518341" y="2973583"/>
              <a:ext cx="2555580" cy="2000751"/>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p>
              <a:pPr algn="just"/>
              <a:r>
                <a:rPr lang="en-US" sz="1600" b="1" dirty="0">
                  <a:ea typeface="Calibri" charset="0"/>
                  <a:cs typeface="Times New Roman" charset="0"/>
                </a:rPr>
                <a:t>Proverbs: </a:t>
              </a:r>
              <a:r>
                <a:rPr lang="en-US" sz="1600" dirty="0">
                  <a:ea typeface="Calibri" charset="0"/>
                  <a:cs typeface="Times New Roman" charset="0"/>
                </a:rPr>
                <a:t>1:2, 1:7-8, 2:2-16, 3;1, 3:19-21, 4:1-11, 5:1, 7:4, 8:1-12, 9:1-12, 10:13, 10:31, 11:2, 13:10, 14:6, 14:33, 15:33, 16:16, 17:16, 18:4, 19:8, 19:11, 21:11, 21:30, 23:23, 24:3, 24:7, 24:14, 28:26 </a:t>
              </a:r>
            </a:p>
          </p:txBody>
        </p:sp>
        <p:sp>
          <p:nvSpPr>
            <p:cNvPr id="56" name="Text Box 11"/>
            <p:cNvSpPr txBox="1"/>
            <p:nvPr/>
          </p:nvSpPr>
          <p:spPr>
            <a:xfrm>
              <a:off x="912939" y="2322478"/>
              <a:ext cx="1669923" cy="61839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p>
              <a:pPr algn="ctr"/>
              <a:r>
                <a:rPr lang="en-US" sz="2400" b="1" dirty="0">
                  <a:solidFill>
                    <a:schemeClr val="accent5">
                      <a:lumMod val="50000"/>
                    </a:schemeClr>
                  </a:solidFill>
                  <a:ea typeface="Calibri" charset="0"/>
                  <a:cs typeface="Times New Roman" charset="0"/>
                </a:rPr>
                <a:t>Wisdom</a:t>
              </a:r>
            </a:p>
          </p:txBody>
        </p:sp>
      </p:grpSp>
      <p:grpSp>
        <p:nvGrpSpPr>
          <p:cNvPr id="3" name="Group 2">
            <a:extLst>
              <a:ext uri="{FF2B5EF4-FFF2-40B4-BE49-F238E27FC236}">
                <a16:creationId xmlns:a16="http://schemas.microsoft.com/office/drawing/2014/main" id="{F79CC527-8CED-C549-B0AF-FEDB8596DF30}"/>
              </a:ext>
            </a:extLst>
          </p:cNvPr>
          <p:cNvGrpSpPr/>
          <p:nvPr/>
        </p:nvGrpSpPr>
        <p:grpSpPr>
          <a:xfrm>
            <a:off x="3650431" y="2190598"/>
            <a:ext cx="2568657" cy="2651846"/>
            <a:chOff x="3527343" y="2322478"/>
            <a:chExt cx="2568657" cy="2651846"/>
          </a:xfrm>
        </p:grpSpPr>
        <p:sp>
          <p:nvSpPr>
            <p:cNvPr id="57" name="Text Box 9"/>
            <p:cNvSpPr txBox="1"/>
            <p:nvPr/>
          </p:nvSpPr>
          <p:spPr>
            <a:xfrm>
              <a:off x="3527343" y="3014725"/>
              <a:ext cx="2568657" cy="1959599"/>
            </a:xfrm>
            <a:prstGeom prst="rect">
              <a:avLst/>
            </a:prstGeom>
            <a:solidFill>
              <a:schemeClr val="accent4">
                <a:lumMod val="40000"/>
                <a:lumOff val="6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p>
              <a:pPr algn="just"/>
              <a:r>
                <a:rPr lang="en-US" sz="1600" b="1" dirty="0">
                  <a:ea typeface="Calibri" charset="0"/>
                  <a:cs typeface="Times New Roman" charset="0"/>
                </a:rPr>
                <a:t>Proverbs: </a:t>
              </a:r>
              <a:r>
                <a:rPr lang="en-US" sz="1600" dirty="0">
                  <a:ea typeface="Calibri" charset="0"/>
                  <a:cs typeface="Times New Roman" charset="0"/>
                </a:rPr>
                <a:t>1:4-7 2:5- 3:20, 5:2, 8:9-12, 9:10, 11:9, 12:1, 12:23, 13:16, 14:7, 14:18, 15:2, 15:7, 15:14, 17:27, 18:15, 19:2, 19:25, 19:27, 20:15, 21:11, 22:20, 23:12, 24:4-5, 28:2, 30:3</a:t>
              </a:r>
            </a:p>
          </p:txBody>
        </p:sp>
        <p:sp>
          <p:nvSpPr>
            <p:cNvPr id="58" name="Text Box 11"/>
            <p:cNvSpPr txBox="1"/>
            <p:nvPr/>
          </p:nvSpPr>
          <p:spPr>
            <a:xfrm>
              <a:off x="3900302" y="2322478"/>
              <a:ext cx="1669923" cy="61839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defPPr>
                <a:defRPr lang="en-US"/>
              </a:defPPr>
              <a:lvl1pPr algn="ctr">
                <a:defRPr sz="1400" b="1">
                  <a:solidFill>
                    <a:schemeClr val="accent5">
                      <a:lumMod val="50000"/>
                    </a:schemeClr>
                  </a:solidFill>
                  <a:ea typeface="Calibri" charset="0"/>
                  <a:cs typeface="Times New Roman" charset="0"/>
                </a:defRPr>
              </a:lvl1pPr>
            </a:lstStyle>
            <a:p>
              <a:r>
                <a:rPr lang="en-US" sz="2400" dirty="0"/>
                <a:t>Knowledge</a:t>
              </a:r>
            </a:p>
          </p:txBody>
        </p:sp>
      </p:grpSp>
      <p:grpSp>
        <p:nvGrpSpPr>
          <p:cNvPr id="4" name="Group 3">
            <a:extLst>
              <a:ext uri="{FF2B5EF4-FFF2-40B4-BE49-F238E27FC236}">
                <a16:creationId xmlns:a16="http://schemas.microsoft.com/office/drawing/2014/main" id="{3720538B-02D0-0645-9B8D-FCF390F8B4AC}"/>
              </a:ext>
            </a:extLst>
          </p:cNvPr>
          <p:cNvGrpSpPr/>
          <p:nvPr/>
        </p:nvGrpSpPr>
        <p:grpSpPr>
          <a:xfrm>
            <a:off x="6468128" y="2190597"/>
            <a:ext cx="2396974" cy="1669960"/>
            <a:chOff x="6345040" y="2322477"/>
            <a:chExt cx="2396974" cy="1669960"/>
          </a:xfrm>
        </p:grpSpPr>
        <p:sp>
          <p:nvSpPr>
            <p:cNvPr id="59" name="Text Box 9"/>
            <p:cNvSpPr txBox="1"/>
            <p:nvPr/>
          </p:nvSpPr>
          <p:spPr>
            <a:xfrm>
              <a:off x="6345040" y="3397684"/>
              <a:ext cx="2396974" cy="594753"/>
            </a:xfrm>
            <a:prstGeom prst="rect">
              <a:avLst/>
            </a:prstGeom>
            <a:solidFill>
              <a:schemeClr val="accent4">
                <a:lumMod val="60000"/>
                <a:lumOff val="4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p>
              <a:pPr algn="just"/>
              <a:r>
                <a:rPr lang="en-US" sz="1600" b="1" dirty="0">
                  <a:ea typeface="Calibri" charset="0"/>
                  <a:cs typeface="Times New Roman" charset="0"/>
                </a:rPr>
                <a:t>Proverbs: </a:t>
              </a:r>
              <a:r>
                <a:rPr lang="en-US" sz="1600" dirty="0">
                  <a:ea typeface="Calibri" charset="0"/>
                  <a:cs typeface="Times New Roman" charset="0"/>
                </a:rPr>
                <a:t>3:13, 4:15, 4:7, 15:32, 16:16, 19:8</a:t>
              </a:r>
            </a:p>
          </p:txBody>
        </p:sp>
        <p:sp>
          <p:nvSpPr>
            <p:cNvPr id="60" name="Text Box 11"/>
            <p:cNvSpPr txBox="1"/>
            <p:nvPr/>
          </p:nvSpPr>
          <p:spPr>
            <a:xfrm>
              <a:off x="6621777" y="2322477"/>
              <a:ext cx="1962513" cy="61839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defPPr>
                <a:defRPr lang="en-US"/>
              </a:defPPr>
              <a:lvl1pPr algn="ctr">
                <a:defRPr sz="1400" b="1">
                  <a:solidFill>
                    <a:schemeClr val="accent5">
                      <a:lumMod val="50000"/>
                    </a:schemeClr>
                  </a:solidFill>
                  <a:ea typeface="Calibri" charset="0"/>
                  <a:cs typeface="Times New Roman" charset="0"/>
                </a:defRPr>
              </a:lvl1pPr>
            </a:lstStyle>
            <a:p>
              <a:r>
                <a:rPr lang="en-US" sz="2400" dirty="0"/>
                <a:t>Understanding</a:t>
              </a:r>
            </a:p>
          </p:txBody>
        </p:sp>
      </p:grpSp>
      <p:grpSp>
        <p:nvGrpSpPr>
          <p:cNvPr id="6" name="Group 5">
            <a:extLst>
              <a:ext uri="{FF2B5EF4-FFF2-40B4-BE49-F238E27FC236}">
                <a16:creationId xmlns:a16="http://schemas.microsoft.com/office/drawing/2014/main" id="{A4F98CD6-787F-2142-A48E-8B16B48BC002}"/>
              </a:ext>
            </a:extLst>
          </p:cNvPr>
          <p:cNvGrpSpPr/>
          <p:nvPr/>
        </p:nvGrpSpPr>
        <p:grpSpPr>
          <a:xfrm>
            <a:off x="9114142" y="2191478"/>
            <a:ext cx="2423176" cy="1669074"/>
            <a:chOff x="8991054" y="2323358"/>
            <a:chExt cx="2423176" cy="1669074"/>
          </a:xfrm>
        </p:grpSpPr>
        <p:sp>
          <p:nvSpPr>
            <p:cNvPr id="61" name="Text Box 9"/>
            <p:cNvSpPr txBox="1"/>
            <p:nvPr/>
          </p:nvSpPr>
          <p:spPr>
            <a:xfrm>
              <a:off x="8991054" y="3397684"/>
              <a:ext cx="2423176" cy="594748"/>
            </a:xfrm>
            <a:prstGeom prst="rect">
              <a:avLst/>
            </a:prstGeom>
            <a:solidFill>
              <a:schemeClr val="accent4">
                <a:lumMod val="7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p>
              <a:pPr algn="just"/>
              <a:r>
                <a:rPr lang="en-US" sz="1600" b="1" dirty="0">
                  <a:ea typeface="Calibri" charset="0"/>
                  <a:cs typeface="Times New Roman" charset="0"/>
                </a:rPr>
                <a:t>Proverbs: </a:t>
              </a:r>
              <a:r>
                <a:rPr lang="en-US" sz="1600" dirty="0">
                  <a:ea typeface="Calibri" charset="0"/>
                  <a:cs typeface="Times New Roman" charset="0"/>
                </a:rPr>
                <a:t>1:4, 2:11, 3:21, 5:2, 8:12, 11:22</a:t>
              </a:r>
            </a:p>
          </p:txBody>
        </p:sp>
        <p:sp>
          <p:nvSpPr>
            <p:cNvPr id="62" name="Text Box 11"/>
            <p:cNvSpPr txBox="1"/>
            <p:nvPr/>
          </p:nvSpPr>
          <p:spPr>
            <a:xfrm>
              <a:off x="9367681" y="2323358"/>
              <a:ext cx="1669923" cy="61839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defPPr>
                <a:defRPr lang="en-US"/>
              </a:defPPr>
              <a:lvl1pPr algn="ctr">
                <a:defRPr sz="1400" b="1">
                  <a:solidFill>
                    <a:schemeClr val="accent5">
                      <a:lumMod val="50000"/>
                    </a:schemeClr>
                  </a:solidFill>
                  <a:ea typeface="Calibri" charset="0"/>
                  <a:cs typeface="Times New Roman" charset="0"/>
                </a:defRPr>
              </a:lvl1pPr>
            </a:lstStyle>
            <a:p>
              <a:r>
                <a:rPr lang="en-US" sz="2400" dirty="0"/>
                <a:t>Discretion</a:t>
              </a:r>
            </a:p>
          </p:txBody>
        </p:sp>
      </p:grpSp>
      <p:sp>
        <p:nvSpPr>
          <p:cNvPr id="34" name="Text Box 11"/>
          <p:cNvSpPr txBox="1"/>
          <p:nvPr/>
        </p:nvSpPr>
        <p:spPr>
          <a:xfrm>
            <a:off x="2512522" y="546536"/>
            <a:ext cx="7503288" cy="51945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1148" tIns="20574" rIns="41148" bIns="20574" numCol="1" spcCol="0" rtlCol="0" fromWordArt="0" anchor="t" anchorCtr="0" forceAA="0" compatLnSpc="1">
            <a:prstTxWarp prst="textNoShape">
              <a:avLst/>
            </a:prstTxWarp>
            <a:noAutofit/>
          </a:bodyPr>
          <a:lstStyle>
            <a:defPPr>
              <a:defRPr lang="en-US"/>
            </a:defPPr>
            <a:lvl1pPr algn="ctr">
              <a:defRPr sz="1400" b="1">
                <a:solidFill>
                  <a:schemeClr val="accent5">
                    <a:lumMod val="50000"/>
                  </a:schemeClr>
                </a:solidFill>
                <a:ea typeface="Calibri" charset="0"/>
                <a:cs typeface="Times New Roman" charset="0"/>
              </a:defRPr>
            </a:lvl1pPr>
          </a:lstStyle>
          <a:p>
            <a:r>
              <a:rPr lang="en-US" sz="3200" dirty="0"/>
              <a:t>Scripture References Found in Proverbs</a:t>
            </a:r>
          </a:p>
        </p:txBody>
      </p:sp>
      <p:sp>
        <p:nvSpPr>
          <p:cNvPr id="7" name="Rounded Rectangle 6">
            <a:extLst>
              <a:ext uri="{FF2B5EF4-FFF2-40B4-BE49-F238E27FC236}">
                <a16:creationId xmlns:a16="http://schemas.microsoft.com/office/drawing/2014/main" id="{11C71B4D-D43C-6644-A485-591062D5BB94}"/>
              </a:ext>
            </a:extLst>
          </p:cNvPr>
          <p:cNvSpPr/>
          <p:nvPr/>
        </p:nvSpPr>
        <p:spPr>
          <a:xfrm>
            <a:off x="1152144" y="5286703"/>
            <a:ext cx="9885460" cy="1167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t>Wisdom and Knowledge – God Provides when we seek it.</a:t>
            </a:r>
          </a:p>
          <a:p>
            <a:pPr algn="ctr">
              <a:lnSpc>
                <a:spcPct val="150000"/>
              </a:lnSpc>
            </a:pPr>
            <a:r>
              <a:rPr lang="en-US" sz="2400" dirty="0"/>
              <a:t>Understanding and Discretion – Our responsibility to obtain and use.</a:t>
            </a:r>
          </a:p>
        </p:txBody>
      </p:sp>
    </p:spTree>
    <p:custDataLst>
      <p:tags r:id="rId1"/>
    </p:custDataLst>
    <p:extLst>
      <p:ext uri="{BB962C8B-B14F-4D97-AF65-F5344CB8AC3E}">
        <p14:creationId xmlns:p14="http://schemas.microsoft.com/office/powerpoint/2010/main" val="782133401"/>
      </p:ext>
    </p:extLst>
  </p:cSld>
  <p:clrMapOvr>
    <a:masterClrMapping/>
  </p:clrMapOvr>
  <mc:AlternateContent xmlns:mc="http://schemas.openxmlformats.org/markup-compatibility/2006" xmlns:p14="http://schemas.microsoft.com/office/powerpoint/2010/main">
    <mc:Choice Requires="p14">
      <p:transition spd="slow" p14:dur="2000" advTm="590391"/>
    </mc:Choice>
    <mc:Fallback xmlns="">
      <p:transition spd="slow" advTm="590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close up of a flower&#10;&#10;Description automatically generated">
            <a:extLst>
              <a:ext uri="{FF2B5EF4-FFF2-40B4-BE49-F238E27FC236}">
                <a16:creationId xmlns:a16="http://schemas.microsoft.com/office/drawing/2014/main" id="{B5F8C5E1-9751-F842-9203-2EE5AAA2CB81}"/>
              </a:ext>
            </a:extLst>
          </p:cNvPr>
          <p:cNvPicPr>
            <a:picLocks noGrp="1" noChangeAspect="1"/>
          </p:cNvPicPr>
          <p:nvPr>
            <p:ph sz="half" idx="4294967295"/>
          </p:nvPr>
        </p:nvPicPr>
        <p:blipFill rotWithShape="1">
          <a:blip r:embed="rId2"/>
          <a:srcRect t="9091" r="13818"/>
          <a:stretch/>
        </p:blipFill>
        <p:spPr>
          <a:xfrm>
            <a:off x="3523488" y="3293"/>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986879-32C7-2C4D-923E-4935C30BF42D}"/>
              </a:ext>
            </a:extLst>
          </p:cNvPr>
          <p:cNvSpPr txBox="1"/>
          <p:nvPr/>
        </p:nvSpPr>
        <p:spPr>
          <a:xfrm>
            <a:off x="690751" y="543067"/>
            <a:ext cx="4023360" cy="237978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Simplicity of The Word Ministry</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A5760CD-B048-D942-8913-1333F4769AF2}"/>
              </a:ext>
            </a:extLst>
          </p:cNvPr>
          <p:cNvSpPr txBox="1"/>
          <p:nvPr/>
        </p:nvSpPr>
        <p:spPr>
          <a:xfrm>
            <a:off x="0" y="4753031"/>
            <a:ext cx="5192843"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www.simplicityoftheword.com</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Bible Studies/ Instructional Videos/ Original Music</a:t>
            </a:r>
          </a:p>
        </p:txBody>
      </p:sp>
      <p:sp>
        <p:nvSpPr>
          <p:cNvPr id="13" name="TextBox 12">
            <a:extLst>
              <a:ext uri="{FF2B5EF4-FFF2-40B4-BE49-F238E27FC236}">
                <a16:creationId xmlns:a16="http://schemas.microsoft.com/office/drawing/2014/main" id="{33F69484-F68F-B54C-8201-BDD5D3693EF3}"/>
              </a:ext>
            </a:extLst>
          </p:cNvPr>
          <p:cNvSpPr txBox="1"/>
          <p:nvPr/>
        </p:nvSpPr>
        <p:spPr>
          <a:xfrm>
            <a:off x="884354" y="2922855"/>
            <a:ext cx="3333807" cy="1431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Larry &amp; Aida Watlington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(757) 848-7074</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(757) 848-7239</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SOTW724@gmail.com</a:t>
            </a:r>
          </a:p>
        </p:txBody>
      </p:sp>
    </p:spTree>
    <p:extLst>
      <p:ext uri="{BB962C8B-B14F-4D97-AF65-F5344CB8AC3E}">
        <p14:creationId xmlns:p14="http://schemas.microsoft.com/office/powerpoint/2010/main" val="4195680570"/>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IMING" val="|7|60.2|20.2|14.2|122.6|2.4|67|140.2|76.1"/>
</p:tagLst>
</file>

<file path=ppt/tags/tag2.xml><?xml version="1.0" encoding="utf-8"?>
<p:tagLst xmlns:a="http://schemas.openxmlformats.org/drawingml/2006/main" xmlns:r="http://schemas.openxmlformats.org/officeDocument/2006/relationships" xmlns:p="http://schemas.openxmlformats.org/presentationml/2006/main">
  <p:tag name="TIMING" val="|7|60.2|20.2|14.2|122.6|2.4|67|140.2|7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973</Words>
  <Application>Microsoft Macintosh PowerPoint</Application>
  <PresentationFormat>Widescreen</PresentationFormat>
  <Paragraphs>98</Paragraphs>
  <Slides>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Gill Sans MT</vt:lpstr>
      <vt:lpstr>Helvetica Neue</vt:lpstr>
      <vt:lpstr>Helvetica Neue Medium</vt:lpstr>
      <vt:lpstr>Office Theme</vt:lpstr>
      <vt:lpstr>Making Better Dirt   Five components to make us better Soil  Lesson 4 – Get an Understanding</vt:lpstr>
      <vt:lpstr>Five Components to making us better Soil</vt:lpstr>
      <vt:lpstr>Lesson 1 - Love God </vt:lpstr>
      <vt:lpstr>Lesson 2 - Love Yourself and Others</vt:lpstr>
      <vt:lpstr>Lesson 3 – Controlling the Tongue</vt:lpstr>
      <vt:lpstr>Get an Understanding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Better Dirt   Five components to make us better Soil</dc:title>
  <dc:creator>Watlington, Larry (Online)</dc:creator>
  <cp:lastModifiedBy>Watlington, Larry (Online)</cp:lastModifiedBy>
  <cp:revision>12</cp:revision>
  <dcterms:created xsi:type="dcterms:W3CDTF">2020-03-25T22:01:00Z</dcterms:created>
  <dcterms:modified xsi:type="dcterms:W3CDTF">2020-04-16T00:00:39Z</dcterms:modified>
</cp:coreProperties>
</file>