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06" r:id="rId2"/>
    <p:sldId id="307" r:id="rId3"/>
    <p:sldId id="277" r:id="rId4"/>
    <p:sldId id="314" r:id="rId5"/>
    <p:sldId id="299" r:id="rId6"/>
    <p:sldId id="308" r:id="rId7"/>
    <p:sldId id="266" r:id="rId8"/>
    <p:sldId id="271" r:id="rId9"/>
    <p:sldId id="276" r:id="rId10"/>
    <p:sldId id="315" r:id="rId11"/>
    <p:sldId id="2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6"/>
    <p:restoredTop sz="92629"/>
  </p:normalViewPr>
  <p:slideViewPr>
    <p:cSldViewPr snapToGrid="0" snapToObjects="1">
      <p:cViewPr varScale="1">
        <p:scale>
          <a:sx n="140" d="100"/>
          <a:sy n="140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52EE5-1621-7C4E-BB02-05B6933DBCB0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B6DE3-5F82-BA47-AA6D-8390C5D74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8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B6DE3-5F82-BA47-AA6D-8390C5D74D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0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06C07-2FD2-C147-9F89-3364F117C410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WWW.AOCWC.COM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Alpha &amp; Omega CWC</a:t>
            </a:r>
          </a:p>
        </p:txBody>
      </p:sp>
    </p:spTree>
    <p:extLst>
      <p:ext uri="{BB962C8B-B14F-4D97-AF65-F5344CB8AC3E}">
        <p14:creationId xmlns:p14="http://schemas.microsoft.com/office/powerpoint/2010/main" val="54620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06C07-2FD2-C147-9F89-3364F117C410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WWW.AOCWC.COM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Alpha &amp; Omega CWC</a:t>
            </a:r>
          </a:p>
        </p:txBody>
      </p:sp>
    </p:spTree>
    <p:extLst>
      <p:ext uri="{BB962C8B-B14F-4D97-AF65-F5344CB8AC3E}">
        <p14:creationId xmlns:p14="http://schemas.microsoft.com/office/powerpoint/2010/main" val="226079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4623-FD42-0247-86B4-D897D1CCB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1B756-136F-644B-A704-F5022EDAD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A2E18-3F4F-FD48-92A1-5644D464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F467F-4FDD-BC49-BBF3-618D1C43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E80C4-86EB-6747-8357-B299BBC5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76DD-5431-CB41-800B-ECA81FC9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C9566-69E0-8D48-9FE1-1277FC795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72C16-D6AF-E24A-A927-50FCA3AA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E84CE-5936-074E-A1CD-CE58A790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8CE36-7529-1C46-8C50-B6670CB2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4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18E1B2-54CB-8649-8087-4FA24366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BEF9D-4871-0B45-874B-72F6FD38A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F0C56-B71A-454D-8829-311484D6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77E6-F771-134C-891E-32F39D17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74472-FEC3-5942-A022-A8B0D46B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9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4E7D-EAF8-C74C-BF95-C59F945F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D838-AA57-E242-927E-AE2472976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CA20B-6030-6442-8CE0-EA142FAAD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F433-14E6-544D-8722-78C6309A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71BCD-E709-594E-8DE3-6FA54B37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DA5B-2348-BF49-948E-8E621AE5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1EAC3-C90F-C54A-9326-061AAB0E5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B7002-1473-574A-A0F1-67D27C52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82EE9-077B-7C43-B940-D08D8017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D1E19-BC22-3946-84D2-3D2E2AF7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8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DAF0C-57C0-2F40-9E29-7CD1C4E2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EC0E-34E2-1842-8E83-E2F58B2A7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87D1A-5B4D-0745-8614-1F3A5927D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8B707-A2CC-354D-8248-AB957CD4C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074-E06F-1546-84EB-E62C46B2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EF88E-0F6E-244E-9FCF-2E832F52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48F0-B77C-AD4D-9006-2D37C1FB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AA34E-A1EC-E447-8C3E-E1813E07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75FE3-6EE5-4D42-93BF-53DA76AF3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DD1EC-5286-E646-983B-DA45A8273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F8BE0-1403-2A48-A132-C779589EB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0E7B2-2BBA-3148-BFE8-FF2D4A7E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22FAA-BFB5-AF4E-A452-902981788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94B42-F597-BB40-88DD-F3301663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B32D-ADE9-BB42-A128-0E0D870C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6B872-FA05-264B-B3EF-DCCE49FF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F3436-4D6D-5D4A-855E-DD697E30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48DB9-0CE1-3746-8C60-FADCBECF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D66A4-F902-204A-AFAB-BDC96836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90779-7E5F-CE45-A476-76FE00D7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4D84-C517-3440-8937-6B551D50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0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A01B-A059-B147-92A4-006D9C9A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592ED-2673-5F47-A1E6-74A647F0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E9AD2-F874-3343-9549-F3CC92A4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7049-70F6-9948-9880-840041B3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8705D-B401-664A-BB41-EB7DEF25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51ED0-6B32-0F4C-9EC5-510AA6C9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9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8D7F-0A70-6D47-ACDA-2EC31FEC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0C3C7-FF61-EC43-9090-D9C3984F5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C623F-7E0E-D04D-BE44-FF14261F7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526C5-1A5B-FE48-BA6F-4050167F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4E0C8-526B-9A48-930A-92594C97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578D9-A4E1-D94A-8A95-C128A1F8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1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E323E-55C4-C347-9BEC-DCB6B3C1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3D518-7820-FA42-8182-9722768D3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FD564-B0C3-7F4F-801B-9243F9741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02C46-77AA-1B4C-86B6-BC20F35577DD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D6BC1-881F-2540-92C8-1981A4018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D9B25-462B-9244-BC78-ABCB0A808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9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://www.simplicityoftheword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04173EE-F284-4FE7-9947-CACD42FB2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561A0B-5F76-4CA7-8F85-9425FCF1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5EE6CD-C61E-4F22-9787-1ADF1D3E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95999" y="-2"/>
            <a:ext cx="5268855" cy="696231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AEE687A9-2084-47F8-8263-ADB2DDB7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ADF5F-2FC7-9E40-A2B3-D62B4BDEE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920971"/>
            <a:ext cx="5938180" cy="3027400"/>
          </a:xfrm>
        </p:spPr>
        <p:txBody>
          <a:bodyPr anchor="b">
            <a:normAutofit fontScale="90000"/>
          </a:bodyPr>
          <a:lstStyle/>
          <a:p>
            <a:r>
              <a:rPr lang="en-US" b="1" dirty="0"/>
              <a:t>Making Better Dirt</a:t>
            </a:r>
            <a:br>
              <a:rPr lang="en-US" sz="4800" b="1" dirty="0"/>
            </a:br>
            <a:r>
              <a:rPr lang="en-US" sz="4800" b="1" dirty="0"/>
              <a:t> </a:t>
            </a:r>
            <a:br>
              <a:rPr lang="en-US" sz="4800" b="1" dirty="0"/>
            </a:br>
            <a:r>
              <a:rPr lang="en-US" sz="3200" b="1" i="1" dirty="0">
                <a:solidFill>
                  <a:srgbClr val="C00000"/>
                </a:solidFill>
              </a:rPr>
              <a:t>Five components to make us better Soil</a:t>
            </a:r>
            <a:br>
              <a:rPr lang="en-US" sz="3200" b="1" i="1" dirty="0">
                <a:solidFill>
                  <a:srgbClr val="C00000"/>
                </a:solidFill>
              </a:rPr>
            </a:br>
            <a:br>
              <a:rPr lang="en-US" sz="3200" b="1" i="1" dirty="0">
                <a:solidFill>
                  <a:srgbClr val="C00000"/>
                </a:solidFill>
              </a:rPr>
            </a:br>
            <a:r>
              <a:rPr lang="en-US" sz="3200" b="1" i="1" dirty="0">
                <a:solidFill>
                  <a:srgbClr val="C00000"/>
                </a:solidFill>
              </a:rPr>
              <a:t>Lesson 3</a:t>
            </a:r>
            <a:endParaRPr lang="en-US" sz="4800" b="1" i="1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FF96D-6516-6745-BECD-8EE44D5E6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6" y="4869342"/>
            <a:ext cx="5149761" cy="1047752"/>
          </a:xfrm>
        </p:spPr>
        <p:txBody>
          <a:bodyPr>
            <a:normAutofit/>
          </a:bodyPr>
          <a:lstStyle/>
          <a:p>
            <a:r>
              <a:rPr lang="en-US" dirty="0"/>
              <a:t>Simplicity of the Word Ministry</a:t>
            </a:r>
          </a:p>
          <a:p>
            <a:r>
              <a:rPr lang="en-US" sz="2000" dirty="0">
                <a:hlinkClick r:id="rId2"/>
              </a:rPr>
              <a:t>www.simplicityoftheword.com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B446D-40F8-054F-A9CE-6262BCFFA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8" r="2" b="2"/>
          <a:stretch/>
        </p:blipFill>
        <p:spPr>
          <a:xfrm>
            <a:off x="6096000" y="699198"/>
            <a:ext cx="5268855" cy="2655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0452E5-007B-2040-92B2-D0D116E50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09" r="-1" b="8688"/>
          <a:stretch/>
        </p:blipFill>
        <p:spPr>
          <a:xfrm>
            <a:off x="6096000" y="3459652"/>
            <a:ext cx="5268855" cy="2655388"/>
          </a:xfrm>
          <a:prstGeom prst="rect">
            <a:avLst/>
          </a:prstGeom>
        </p:spPr>
      </p:pic>
      <p:cxnSp>
        <p:nvCxnSpPr>
          <p:cNvPr id="45" name="Straight Connector 40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777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111" y="0"/>
            <a:ext cx="9144000" cy="11071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26D7A-4417-B941-BD75-F1006F939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3623" b="21207"/>
          <a:stretch/>
        </p:blipFill>
        <p:spPr>
          <a:xfrm>
            <a:off x="6338482" y="886164"/>
            <a:ext cx="4319450" cy="1561805"/>
          </a:xfrm>
          <a:prstGeom prst="rect">
            <a:avLst/>
          </a:prstGeom>
          <a:effectLst>
            <a:softEdge rad="241300"/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A8134AF-5FD8-1141-B626-B1CFFC3012D8}"/>
              </a:ext>
            </a:extLst>
          </p:cNvPr>
          <p:cNvGrpSpPr/>
          <p:nvPr/>
        </p:nvGrpSpPr>
        <p:grpSpPr>
          <a:xfrm>
            <a:off x="5169987" y="4395175"/>
            <a:ext cx="6858711" cy="2364539"/>
            <a:chOff x="5169987" y="4395175"/>
            <a:chExt cx="6858711" cy="23645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C3AA95-7AC9-B243-ABEC-F9574732D3DE}"/>
                </a:ext>
              </a:extLst>
            </p:cNvPr>
            <p:cNvGrpSpPr/>
            <p:nvPr/>
          </p:nvGrpSpPr>
          <p:grpSpPr>
            <a:xfrm>
              <a:off x="5169987" y="4395175"/>
              <a:ext cx="6858711" cy="2364539"/>
              <a:chOff x="5169987" y="4395175"/>
              <a:chExt cx="6858711" cy="2364539"/>
            </a:xfrm>
          </p:grpSpPr>
          <p:sp>
            <p:nvSpPr>
              <p:cNvPr id="7" name="Isosceles Triangle 3">
                <a:extLst>
                  <a:ext uri="{FF2B5EF4-FFF2-40B4-BE49-F238E27FC236}">
                    <a16:creationId xmlns:a16="http://schemas.microsoft.com/office/drawing/2014/main" id="{60291DEC-1F71-5840-BC43-575CF3EE645C}"/>
                  </a:ext>
                </a:extLst>
              </p:cNvPr>
              <p:cNvSpPr/>
              <p:nvPr/>
            </p:nvSpPr>
            <p:spPr>
              <a:xfrm>
                <a:off x="7957660" y="6164249"/>
                <a:ext cx="1165522" cy="595465"/>
              </a:xfrm>
              <a:prstGeom prst="triangle">
                <a:avLst>
                  <a:gd name="adj" fmla="val 4826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600" b="1">
                    <a:solidFill>
                      <a:srgbClr val="292934"/>
                    </a:solidFill>
                    <a:latin typeface="Arial"/>
                  </a:rPr>
                  <a:t>AS</a:t>
                </a:r>
                <a:endParaRPr lang="en-US" sz="1600" b="1" dirty="0">
                  <a:solidFill>
                    <a:srgbClr val="292934"/>
                  </a:solidFill>
                  <a:latin typeface="Arial"/>
                </a:endParaRPr>
              </a:p>
            </p:txBody>
          </p: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8449C1C-3AC4-604B-83C0-8FE2D16190F4}"/>
                  </a:ext>
                </a:extLst>
              </p:cNvPr>
              <p:cNvSpPr/>
              <p:nvPr/>
            </p:nvSpPr>
            <p:spPr>
              <a:xfrm>
                <a:off x="5314733" y="5935086"/>
                <a:ext cx="6582992" cy="208014"/>
              </a:xfrm>
              <a:prstGeom prst="round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2946CC8-5AD6-4948-AAF2-84816CBAA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 flipH="1">
                <a:off x="11139557" y="4404177"/>
                <a:ext cx="889141" cy="1573096"/>
              </a:xfrm>
              <a:prstGeom prst="rect">
                <a:avLst/>
              </a:prstGeom>
              <a:effectLst>
                <a:softEdge rad="76200"/>
              </a:effec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467BC6E-607C-B148-AB6D-98AE7ABBDA23}"/>
                  </a:ext>
                </a:extLst>
              </p:cNvPr>
              <p:cNvSpPr/>
              <p:nvPr/>
            </p:nvSpPr>
            <p:spPr>
              <a:xfrm>
                <a:off x="5833834" y="5434317"/>
                <a:ext cx="554478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Thou shalt love thy neighbor </a:t>
                </a:r>
                <a:r>
                  <a:rPr lang="en-US" sz="2800" dirty="0">
                    <a:solidFill>
                      <a:srgbClr val="C00000"/>
                    </a:solidFill>
                  </a:rPr>
                  <a:t>as </a:t>
                </a:r>
                <a:r>
                  <a:rPr lang="en-US" dirty="0"/>
                  <a:t>thyself. Mark 12:30 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AF13120-759F-BB4A-9945-B8B304115E7E}"/>
                  </a:ext>
                </a:extLst>
              </p:cNvPr>
              <p:cNvGrpSpPr/>
              <p:nvPr/>
            </p:nvGrpSpPr>
            <p:grpSpPr>
              <a:xfrm>
                <a:off x="5169987" y="4395175"/>
                <a:ext cx="935596" cy="1573096"/>
                <a:chOff x="2109468" y="3424169"/>
                <a:chExt cx="935596" cy="1573096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C8DBD16E-AAF4-DC45-AC35-5DD305563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alphaModFix amt="50000"/>
                </a:blip>
                <a:stretch>
                  <a:fillRect/>
                </a:stretch>
              </p:blipFill>
              <p:spPr>
                <a:xfrm>
                  <a:off x="2132696" y="3424169"/>
                  <a:ext cx="889141" cy="1573096"/>
                </a:xfrm>
                <a:prstGeom prst="rect">
                  <a:avLst/>
                </a:prstGeom>
                <a:effectLst>
                  <a:softEdge rad="76200"/>
                </a:effectLst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30B04C5-9BBD-0246-9FCB-867BCEB86D39}"/>
                    </a:ext>
                  </a:extLst>
                </p:cNvPr>
                <p:cNvSpPr/>
                <p:nvPr/>
              </p:nvSpPr>
              <p:spPr>
                <a:xfrm>
                  <a:off x="2109468" y="4026051"/>
                  <a:ext cx="935596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00000"/>
                      </a:solidFill>
                    </a:rPr>
                    <a:t>Me</a:t>
                  </a:r>
                </a:p>
              </p:txBody>
            </p:sp>
          </p:grp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AC832C-20E0-F144-B23E-F27438179CA4}"/>
                </a:ext>
              </a:extLst>
            </p:cNvPr>
            <p:cNvSpPr/>
            <p:nvPr/>
          </p:nvSpPr>
          <p:spPr>
            <a:xfrm>
              <a:off x="11281365" y="5036626"/>
              <a:ext cx="6055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You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EAEE41-412E-444D-8A69-2BCC771457F8}"/>
              </a:ext>
            </a:extLst>
          </p:cNvPr>
          <p:cNvGrpSpPr/>
          <p:nvPr/>
        </p:nvGrpSpPr>
        <p:grpSpPr>
          <a:xfrm>
            <a:off x="6906879" y="2964680"/>
            <a:ext cx="3113205" cy="2236355"/>
            <a:chOff x="3731944" y="3185720"/>
            <a:chExt cx="4079918" cy="299235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789B20-1118-3E45-9750-D5C8936EF6BC}"/>
                </a:ext>
              </a:extLst>
            </p:cNvPr>
            <p:cNvSpPr/>
            <p:nvPr/>
          </p:nvSpPr>
          <p:spPr>
            <a:xfrm>
              <a:off x="6203972" y="3291825"/>
              <a:ext cx="1607890" cy="1618186"/>
            </a:xfrm>
            <a:prstGeom prst="ellipse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292934"/>
                  </a:solidFill>
                </a:rPr>
                <a:t>Soul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7E75A6-C909-DC4E-8B56-81716ADEDA24}"/>
                </a:ext>
              </a:extLst>
            </p:cNvPr>
            <p:cNvSpPr/>
            <p:nvPr/>
          </p:nvSpPr>
          <p:spPr>
            <a:xfrm>
              <a:off x="3731944" y="3291825"/>
              <a:ext cx="1693334" cy="154463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292934"/>
                  </a:solidFill>
                </a:rPr>
                <a:t>Mind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BE7C63-8905-DE40-A3F7-212995FBDC44}"/>
                </a:ext>
              </a:extLst>
            </p:cNvPr>
            <p:cNvSpPr/>
            <p:nvPr/>
          </p:nvSpPr>
          <p:spPr>
            <a:xfrm>
              <a:off x="5013466" y="4669636"/>
              <a:ext cx="1607890" cy="15084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292934"/>
                  </a:solidFill>
                </a:rPr>
                <a:t>Strength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1E060C-DD6A-BB4D-AC83-9A4B664E2894}"/>
                </a:ext>
              </a:extLst>
            </p:cNvPr>
            <p:cNvSpPr/>
            <p:nvPr/>
          </p:nvSpPr>
          <p:spPr>
            <a:xfrm>
              <a:off x="4646582" y="3185720"/>
              <a:ext cx="2452304" cy="2159006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The </a:t>
              </a:r>
              <a:r>
                <a:rPr lang="en-US" sz="2400" b="1" dirty="0">
                  <a:solidFill>
                    <a:schemeClr val="tx1"/>
                  </a:solidFill>
                </a:rPr>
                <a:t>Heart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5E822BC-8F01-924A-9745-CA45DEC911E0}"/>
              </a:ext>
            </a:extLst>
          </p:cNvPr>
          <p:cNvSpPr txBox="1"/>
          <p:nvPr/>
        </p:nvSpPr>
        <p:spPr>
          <a:xfrm>
            <a:off x="392980" y="1303738"/>
            <a:ext cx="4496814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The Condition</a:t>
            </a:r>
          </a:p>
          <a:p>
            <a:r>
              <a:rPr lang="en-US" sz="2800" dirty="0"/>
              <a:t>A </a:t>
            </a:r>
            <a:r>
              <a:rPr lang="en-US" sz="2800" b="1" dirty="0"/>
              <a:t>tongue</a:t>
            </a:r>
            <a:r>
              <a:rPr lang="en-US" sz="2800" dirty="0"/>
              <a:t> can no man tame…</a:t>
            </a:r>
          </a:p>
          <a:p>
            <a:endParaRPr lang="en-US" sz="2800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The Cause</a:t>
            </a:r>
          </a:p>
          <a:p>
            <a:r>
              <a:rPr lang="en-US" sz="2800" dirty="0"/>
              <a:t>Out of the abundance of the </a:t>
            </a:r>
            <a:r>
              <a:rPr lang="en-US" sz="2800" b="1" dirty="0"/>
              <a:t>heart</a:t>
            </a:r>
            <a:r>
              <a:rPr lang="en-US" sz="2800" dirty="0"/>
              <a:t> the mouth speaks… </a:t>
            </a:r>
          </a:p>
          <a:p>
            <a:endParaRPr lang="en-US" sz="2800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The Cure</a:t>
            </a:r>
          </a:p>
          <a:p>
            <a:r>
              <a:rPr lang="en-US" sz="2800" dirty="0"/>
              <a:t>The Lord </a:t>
            </a:r>
            <a:r>
              <a:rPr lang="en-US" sz="2800" b="1" dirty="0"/>
              <a:t>search</a:t>
            </a:r>
            <a:r>
              <a:rPr lang="en-US" sz="2800" dirty="0"/>
              <a:t> the heart…</a:t>
            </a:r>
          </a:p>
        </p:txBody>
      </p:sp>
    </p:spTree>
    <p:extLst>
      <p:ext uri="{BB962C8B-B14F-4D97-AF65-F5344CB8AC3E}">
        <p14:creationId xmlns:p14="http://schemas.microsoft.com/office/powerpoint/2010/main" val="13903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close up of a flower&#10;&#10;Description automatically generated">
            <a:extLst>
              <a:ext uri="{FF2B5EF4-FFF2-40B4-BE49-F238E27FC236}">
                <a16:creationId xmlns:a16="http://schemas.microsoft.com/office/drawing/2014/main" id="{B5F8C5E1-9751-F842-9203-2EE5AAA2CB8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9091" r="13818"/>
          <a:stretch/>
        </p:blipFill>
        <p:spPr>
          <a:xfrm>
            <a:off x="3523488" y="3293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86879-32C7-2C4D-923E-4935C30BF42D}"/>
              </a:ext>
            </a:extLst>
          </p:cNvPr>
          <p:cNvSpPr txBox="1"/>
          <p:nvPr/>
        </p:nvSpPr>
        <p:spPr>
          <a:xfrm>
            <a:off x="690751" y="543067"/>
            <a:ext cx="4023360" cy="237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Simplicity of The Word Ministry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760CD-B048-D942-8913-1333F4769AF2}"/>
              </a:ext>
            </a:extLst>
          </p:cNvPr>
          <p:cNvSpPr txBox="1"/>
          <p:nvPr/>
        </p:nvSpPr>
        <p:spPr>
          <a:xfrm>
            <a:off x="0" y="4753031"/>
            <a:ext cx="519284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www.simplicityoftheword.com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Bible Studies/ Instructional Videos/ Original Music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F69484-F68F-B54C-8201-BDD5D3693EF3}"/>
              </a:ext>
            </a:extLst>
          </p:cNvPr>
          <p:cNvSpPr txBox="1"/>
          <p:nvPr/>
        </p:nvSpPr>
        <p:spPr>
          <a:xfrm>
            <a:off x="884354" y="2922855"/>
            <a:ext cx="333380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Larry &amp; Aida Watlington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(757) 848-7074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(757) 848-7239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SOTW724@gmail.com</a:t>
            </a:r>
          </a:p>
        </p:txBody>
      </p:sp>
    </p:spTree>
    <p:extLst>
      <p:ext uri="{BB962C8B-B14F-4D97-AF65-F5344CB8AC3E}">
        <p14:creationId xmlns:p14="http://schemas.microsoft.com/office/powerpoint/2010/main" val="2727630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B26F1-C58A-404F-8E27-D91B9073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55" y="1015932"/>
            <a:ext cx="4031765" cy="479540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Five Components to making us better Soil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FD61D4-FF55-744A-9899-E74A3C2D094C}"/>
              </a:ext>
            </a:extLst>
          </p:cNvPr>
          <p:cNvGrpSpPr/>
          <p:nvPr/>
        </p:nvGrpSpPr>
        <p:grpSpPr>
          <a:xfrm>
            <a:off x="5090974" y="484121"/>
            <a:ext cx="6513603" cy="976505"/>
            <a:chOff x="5090974" y="484121"/>
            <a:chExt cx="6513603" cy="97650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ECD5F75-69A7-E345-A39B-86431D5B0E15}"/>
                </a:ext>
              </a:extLst>
            </p:cNvPr>
            <p:cNvSpPr/>
            <p:nvPr/>
          </p:nvSpPr>
          <p:spPr>
            <a:xfrm>
              <a:off x="5090974" y="484121"/>
              <a:ext cx="6513603" cy="91821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hueOff val="0"/>
                <a:satOff val="0"/>
                <a:lumOff val="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7" name="Rectangle 6" descr="Heart">
              <a:extLst>
                <a:ext uri="{FF2B5EF4-FFF2-40B4-BE49-F238E27FC236}">
                  <a16:creationId xmlns:a16="http://schemas.microsoft.com/office/drawing/2014/main" id="{12700EE8-42BC-D243-A645-5E58CE6F67ED}"/>
                </a:ext>
              </a:extLst>
            </p:cNvPr>
            <p:cNvSpPr/>
            <p:nvPr/>
          </p:nvSpPr>
          <p:spPr>
            <a:xfrm>
              <a:off x="5368735" y="690720"/>
              <a:ext cx="506008" cy="505020"/>
            </a:xfrm>
            <a:prstGeom prst="rect">
              <a:avLst/>
            </a:prstGeom>
            <a:blipFill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76E20A1-FD1D-7844-BAD2-6F9AB73BD1F1}"/>
                </a:ext>
              </a:extLst>
            </p:cNvPr>
            <p:cNvSpPr/>
            <p:nvPr/>
          </p:nvSpPr>
          <p:spPr>
            <a:xfrm>
              <a:off x="6152505" y="484121"/>
              <a:ext cx="5418340" cy="976505"/>
            </a:xfrm>
            <a:custGeom>
              <a:avLst/>
              <a:gdLst>
                <a:gd name="connsiteX0" fmla="*/ 0 w 5418340"/>
                <a:gd name="connsiteY0" fmla="*/ 0 h 976505"/>
                <a:gd name="connsiteX1" fmla="*/ 5418340 w 5418340"/>
                <a:gd name="connsiteY1" fmla="*/ 0 h 976505"/>
                <a:gd name="connsiteX2" fmla="*/ 5418340 w 5418340"/>
                <a:gd name="connsiteY2" fmla="*/ 976505 h 976505"/>
                <a:gd name="connsiteX3" fmla="*/ 0 w 5418340"/>
                <a:gd name="connsiteY3" fmla="*/ 976505 h 976505"/>
                <a:gd name="connsiteX4" fmla="*/ 0 w 5418340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340" h="976505">
                  <a:moveTo>
                    <a:pt x="0" y="0"/>
                  </a:moveTo>
                  <a:lnTo>
                    <a:pt x="5418340" y="0"/>
                  </a:lnTo>
                  <a:lnTo>
                    <a:pt x="5418340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Love God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BFB6B7-57E8-954D-BE6A-8E02EA36F234}"/>
              </a:ext>
            </a:extLst>
          </p:cNvPr>
          <p:cNvGrpSpPr/>
          <p:nvPr/>
        </p:nvGrpSpPr>
        <p:grpSpPr>
          <a:xfrm>
            <a:off x="5090974" y="1704752"/>
            <a:ext cx="6720255" cy="976505"/>
            <a:chOff x="5090974" y="1704752"/>
            <a:chExt cx="6720255" cy="97650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E3389DE-1E48-3A46-B069-9FAFE094D128}"/>
                </a:ext>
              </a:extLst>
            </p:cNvPr>
            <p:cNvSpPr/>
            <p:nvPr/>
          </p:nvSpPr>
          <p:spPr>
            <a:xfrm>
              <a:off x="5090974" y="1704752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ove Letter">
              <a:extLst>
                <a:ext uri="{FF2B5EF4-FFF2-40B4-BE49-F238E27FC236}">
                  <a16:creationId xmlns:a16="http://schemas.microsoft.com/office/drawing/2014/main" id="{2A44C06F-3D89-4F43-9A73-52DFA8B76F81}"/>
                </a:ext>
              </a:extLst>
            </p:cNvPr>
            <p:cNvSpPr/>
            <p:nvPr/>
          </p:nvSpPr>
          <p:spPr>
            <a:xfrm>
              <a:off x="5368735" y="1911352"/>
              <a:ext cx="506008" cy="50502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1CAB920-6493-434A-B6D1-6033D9DAF6C4}"/>
                </a:ext>
              </a:extLst>
            </p:cNvPr>
            <p:cNvSpPr/>
            <p:nvPr/>
          </p:nvSpPr>
          <p:spPr>
            <a:xfrm>
              <a:off x="5912120" y="1704752"/>
              <a:ext cx="5899109" cy="976505"/>
            </a:xfrm>
            <a:custGeom>
              <a:avLst/>
              <a:gdLst>
                <a:gd name="connsiteX0" fmla="*/ 0 w 5899109"/>
                <a:gd name="connsiteY0" fmla="*/ 0 h 976505"/>
                <a:gd name="connsiteX1" fmla="*/ 5899109 w 5899109"/>
                <a:gd name="connsiteY1" fmla="*/ 0 h 976505"/>
                <a:gd name="connsiteX2" fmla="*/ 5899109 w 5899109"/>
                <a:gd name="connsiteY2" fmla="*/ 976505 h 976505"/>
                <a:gd name="connsiteX3" fmla="*/ 0 w 5899109"/>
                <a:gd name="connsiteY3" fmla="*/ 976505 h 976505"/>
                <a:gd name="connsiteX4" fmla="*/ 0 w 5899109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109" h="976505">
                  <a:moveTo>
                    <a:pt x="0" y="0"/>
                  </a:moveTo>
                  <a:lnTo>
                    <a:pt x="5899109" y="0"/>
                  </a:lnTo>
                  <a:lnTo>
                    <a:pt x="5899109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Love Yourself and Others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606958-C113-4B4C-9B79-970AB3F5499D}"/>
              </a:ext>
            </a:extLst>
          </p:cNvPr>
          <p:cNvGrpSpPr/>
          <p:nvPr/>
        </p:nvGrpSpPr>
        <p:grpSpPr>
          <a:xfrm>
            <a:off x="5090974" y="2925384"/>
            <a:ext cx="6670732" cy="976505"/>
            <a:chOff x="5090974" y="2925384"/>
            <a:chExt cx="6670732" cy="97650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C88404E-2724-6443-BE79-08919B1B9B5A}"/>
                </a:ext>
              </a:extLst>
            </p:cNvPr>
            <p:cNvSpPr/>
            <p:nvPr/>
          </p:nvSpPr>
          <p:spPr>
            <a:xfrm>
              <a:off x="5090974" y="2925384"/>
              <a:ext cx="6513603" cy="91821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hueOff val="0"/>
                <a:satOff val="0"/>
                <a:lumOff val="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4" name="Rectangle 13" descr="Maze">
              <a:extLst>
                <a:ext uri="{FF2B5EF4-FFF2-40B4-BE49-F238E27FC236}">
                  <a16:creationId xmlns:a16="http://schemas.microsoft.com/office/drawing/2014/main" id="{7B328DF9-B489-3B40-9053-FE71C0549775}"/>
                </a:ext>
              </a:extLst>
            </p:cNvPr>
            <p:cNvSpPr/>
            <p:nvPr/>
          </p:nvSpPr>
          <p:spPr>
            <a:xfrm>
              <a:off x="5368735" y="3131983"/>
              <a:ext cx="506008" cy="505020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2482139-69B8-EA4B-BA45-6AA6CD020163}"/>
                </a:ext>
              </a:extLst>
            </p:cNvPr>
            <p:cNvSpPr/>
            <p:nvPr/>
          </p:nvSpPr>
          <p:spPr>
            <a:xfrm>
              <a:off x="5961644" y="2925384"/>
              <a:ext cx="5800062" cy="976505"/>
            </a:xfrm>
            <a:custGeom>
              <a:avLst/>
              <a:gdLst>
                <a:gd name="connsiteX0" fmla="*/ 0 w 5800062"/>
                <a:gd name="connsiteY0" fmla="*/ 0 h 976505"/>
                <a:gd name="connsiteX1" fmla="*/ 5800062 w 5800062"/>
                <a:gd name="connsiteY1" fmla="*/ 0 h 976505"/>
                <a:gd name="connsiteX2" fmla="*/ 5800062 w 5800062"/>
                <a:gd name="connsiteY2" fmla="*/ 976505 h 976505"/>
                <a:gd name="connsiteX3" fmla="*/ 0 w 5800062"/>
                <a:gd name="connsiteY3" fmla="*/ 976505 h 976505"/>
                <a:gd name="connsiteX4" fmla="*/ 0 w 5800062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0062" h="976505">
                  <a:moveTo>
                    <a:pt x="0" y="0"/>
                  </a:moveTo>
                  <a:lnTo>
                    <a:pt x="5800062" y="0"/>
                  </a:lnTo>
                  <a:lnTo>
                    <a:pt x="5800062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Learn to Control the Tongue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A68B2-CAE7-CF41-8766-7CC667239B24}"/>
              </a:ext>
            </a:extLst>
          </p:cNvPr>
          <p:cNvGrpSpPr/>
          <p:nvPr/>
        </p:nvGrpSpPr>
        <p:grpSpPr>
          <a:xfrm>
            <a:off x="5090974" y="4146015"/>
            <a:ext cx="6653880" cy="976505"/>
            <a:chOff x="5090974" y="4146015"/>
            <a:chExt cx="6653880" cy="97650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6B0D302-DFC0-4747-A3B9-6B8D8545BCA6}"/>
                </a:ext>
              </a:extLst>
            </p:cNvPr>
            <p:cNvSpPr/>
            <p:nvPr/>
          </p:nvSpPr>
          <p:spPr>
            <a:xfrm>
              <a:off x="5090974" y="4146015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7" name="Rectangle 16" descr="Head with Gears">
              <a:extLst>
                <a:ext uri="{FF2B5EF4-FFF2-40B4-BE49-F238E27FC236}">
                  <a16:creationId xmlns:a16="http://schemas.microsoft.com/office/drawing/2014/main" id="{515BCF9B-C3F3-C64B-920A-15DCF96970D4}"/>
                </a:ext>
              </a:extLst>
            </p:cNvPr>
            <p:cNvSpPr/>
            <p:nvPr/>
          </p:nvSpPr>
          <p:spPr>
            <a:xfrm>
              <a:off x="5368735" y="4352615"/>
              <a:ext cx="506008" cy="505020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B41D956-C41F-7540-B65D-AE8F84EA15DB}"/>
                </a:ext>
              </a:extLst>
            </p:cNvPr>
            <p:cNvSpPr/>
            <p:nvPr/>
          </p:nvSpPr>
          <p:spPr>
            <a:xfrm>
              <a:off x="5978495" y="4146015"/>
              <a:ext cx="5766359" cy="976505"/>
            </a:xfrm>
            <a:custGeom>
              <a:avLst/>
              <a:gdLst>
                <a:gd name="connsiteX0" fmla="*/ 0 w 5766359"/>
                <a:gd name="connsiteY0" fmla="*/ 0 h 976505"/>
                <a:gd name="connsiteX1" fmla="*/ 5766359 w 5766359"/>
                <a:gd name="connsiteY1" fmla="*/ 0 h 976505"/>
                <a:gd name="connsiteX2" fmla="*/ 5766359 w 5766359"/>
                <a:gd name="connsiteY2" fmla="*/ 976505 h 976505"/>
                <a:gd name="connsiteX3" fmla="*/ 0 w 5766359"/>
                <a:gd name="connsiteY3" fmla="*/ 976505 h 976505"/>
                <a:gd name="connsiteX4" fmla="*/ 0 w 5766359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6359" h="976505">
                  <a:moveTo>
                    <a:pt x="0" y="0"/>
                  </a:moveTo>
                  <a:lnTo>
                    <a:pt x="5766359" y="0"/>
                  </a:lnTo>
                  <a:lnTo>
                    <a:pt x="5766359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Get an Understanding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057181-387E-A64F-AFF5-1E897D5B0C6D}"/>
              </a:ext>
            </a:extLst>
          </p:cNvPr>
          <p:cNvGrpSpPr/>
          <p:nvPr/>
        </p:nvGrpSpPr>
        <p:grpSpPr>
          <a:xfrm>
            <a:off x="5090974" y="5366647"/>
            <a:ext cx="6637057" cy="976505"/>
            <a:chOff x="5090974" y="5366647"/>
            <a:chExt cx="6637057" cy="97650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CF3F258-55C9-834D-9939-1B74AA8A831F}"/>
                </a:ext>
              </a:extLst>
            </p:cNvPr>
            <p:cNvSpPr/>
            <p:nvPr/>
          </p:nvSpPr>
          <p:spPr>
            <a:xfrm>
              <a:off x="5090974" y="5366647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0" name="Rectangle 19" descr="Eyes">
              <a:extLst>
                <a:ext uri="{FF2B5EF4-FFF2-40B4-BE49-F238E27FC236}">
                  <a16:creationId xmlns:a16="http://schemas.microsoft.com/office/drawing/2014/main" id="{61F7308A-E57E-EF4F-9ED3-1E65D5212E40}"/>
                </a:ext>
              </a:extLst>
            </p:cNvPr>
            <p:cNvSpPr/>
            <p:nvPr/>
          </p:nvSpPr>
          <p:spPr>
            <a:xfrm>
              <a:off x="5368735" y="5573246"/>
              <a:ext cx="506008" cy="505020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F33C00F-A3FA-0740-9E77-4A19B4D68813}"/>
                </a:ext>
              </a:extLst>
            </p:cNvPr>
            <p:cNvSpPr/>
            <p:nvPr/>
          </p:nvSpPr>
          <p:spPr>
            <a:xfrm>
              <a:off x="5995319" y="5366647"/>
              <a:ext cx="5732712" cy="976505"/>
            </a:xfrm>
            <a:custGeom>
              <a:avLst/>
              <a:gdLst>
                <a:gd name="connsiteX0" fmla="*/ 0 w 5732712"/>
                <a:gd name="connsiteY0" fmla="*/ 0 h 976505"/>
                <a:gd name="connsiteX1" fmla="*/ 5732712 w 5732712"/>
                <a:gd name="connsiteY1" fmla="*/ 0 h 976505"/>
                <a:gd name="connsiteX2" fmla="*/ 5732712 w 5732712"/>
                <a:gd name="connsiteY2" fmla="*/ 976505 h 976505"/>
                <a:gd name="connsiteX3" fmla="*/ 0 w 5732712"/>
                <a:gd name="connsiteY3" fmla="*/ 976505 h 976505"/>
                <a:gd name="connsiteX4" fmla="*/ 0 w 5732712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2712" h="976505">
                  <a:moveTo>
                    <a:pt x="0" y="0"/>
                  </a:moveTo>
                  <a:lnTo>
                    <a:pt x="5732712" y="0"/>
                  </a:lnTo>
                  <a:lnTo>
                    <a:pt x="5732712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See the world through the eyes of others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(Compassion &amp; Empathy)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03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2164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Lesson 1 - Love God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en-US" sz="1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260" y="2238895"/>
            <a:ext cx="6660951" cy="37612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Soul… </a:t>
            </a:r>
            <a:r>
              <a:rPr lang="en-US" dirty="0"/>
              <a:t>Our feelings, emotions, our consciousness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Mind…</a:t>
            </a:r>
            <a:r>
              <a:rPr lang="en-US" dirty="0"/>
              <a:t> Our Intellect, Physical Senses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Strength… </a:t>
            </a:r>
            <a:r>
              <a:rPr lang="en-US" dirty="0"/>
              <a:t>Our actions and abilities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Heart</a:t>
            </a:r>
            <a:r>
              <a:rPr lang="en-US" dirty="0"/>
              <a:t>… The core or center of our very being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3F77F8-E3F1-E04E-913D-7D4C355C00D2}"/>
              </a:ext>
            </a:extLst>
          </p:cNvPr>
          <p:cNvGrpSpPr/>
          <p:nvPr/>
        </p:nvGrpSpPr>
        <p:grpSpPr>
          <a:xfrm>
            <a:off x="7482841" y="2238895"/>
            <a:ext cx="4145642" cy="2992430"/>
            <a:chOff x="3733801" y="3352801"/>
            <a:chExt cx="4145642" cy="2992430"/>
          </a:xfrm>
        </p:grpSpPr>
        <p:sp>
          <p:nvSpPr>
            <p:cNvPr id="10" name="Oval 9"/>
            <p:cNvSpPr/>
            <p:nvPr/>
          </p:nvSpPr>
          <p:spPr>
            <a:xfrm>
              <a:off x="6271553" y="3726540"/>
              <a:ext cx="1607890" cy="1618185"/>
            </a:xfrm>
            <a:prstGeom prst="ellipse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92934"/>
                  </a:solidFill>
                </a:rPr>
                <a:t>Soul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733801" y="3657601"/>
              <a:ext cx="1693333" cy="154463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292934"/>
                  </a:solidFill>
                </a:rPr>
                <a:t>Mind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021510" y="4836797"/>
              <a:ext cx="1607891" cy="15084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292934"/>
                  </a:solidFill>
                </a:rPr>
                <a:t>Strength</a:t>
              </a:r>
              <a:endParaRPr lang="en-US" b="1" dirty="0">
                <a:solidFill>
                  <a:srgbClr val="292934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558096" y="3352801"/>
              <a:ext cx="2452305" cy="2159005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The </a:t>
              </a:r>
              <a:r>
                <a:rPr lang="en-US" sz="3200" b="1" dirty="0">
                  <a:solidFill>
                    <a:schemeClr val="tx1"/>
                  </a:solidFill>
                </a:rPr>
                <a:t>Heart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677067" y="1122271"/>
            <a:ext cx="8214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Helvetica Neue" charset="0"/>
              </a:rPr>
              <a:t>“</a:t>
            </a:r>
            <a:r>
              <a:rPr lang="mr-IN" sz="1600" i="1" dirty="0">
                <a:solidFill>
                  <a:srgbClr val="000000"/>
                </a:solidFill>
                <a:latin typeface="Helvetica Neue" charset="0"/>
              </a:rPr>
              <a:t>…</a:t>
            </a:r>
            <a:r>
              <a:rPr lang="en-US" sz="1600" i="1" dirty="0">
                <a:solidFill>
                  <a:srgbClr val="000000"/>
                </a:solidFill>
                <a:latin typeface="Helvetica Neue" charset="0"/>
              </a:rPr>
              <a:t>Love the Lord thy God with all thy </a:t>
            </a:r>
            <a:r>
              <a:rPr lang="en-US" sz="1600" b="1" i="1" dirty="0">
                <a:solidFill>
                  <a:srgbClr val="000000"/>
                </a:solidFill>
                <a:latin typeface="Helvetica Neue" charset="0"/>
              </a:rPr>
              <a:t>heart</a:t>
            </a:r>
            <a:r>
              <a:rPr lang="en-US" sz="1600" i="1" dirty="0">
                <a:solidFill>
                  <a:srgbClr val="000000"/>
                </a:solidFill>
                <a:latin typeface="Helvetica Neue" charset="0"/>
              </a:rPr>
              <a:t>, and with all thy soul, and with all thy mind, and with all thy strength.” </a:t>
            </a:r>
            <a:r>
              <a:rPr lang="en-US" sz="1600" i="1" dirty="0"/>
              <a:t>Mark 12:29-30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4582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173" y="114810"/>
            <a:ext cx="9144000" cy="9012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Lesson 2 - Love Yourself and Others</a:t>
            </a:r>
          </a:p>
        </p:txBody>
      </p:sp>
      <p:sp>
        <p:nvSpPr>
          <p:cNvPr id="7" name="Isosceles Triangle 3">
            <a:extLst>
              <a:ext uri="{FF2B5EF4-FFF2-40B4-BE49-F238E27FC236}">
                <a16:creationId xmlns:a16="http://schemas.microsoft.com/office/drawing/2014/main" id="{60291DEC-1F71-5840-BC43-575CF3EE645C}"/>
              </a:ext>
            </a:extLst>
          </p:cNvPr>
          <p:cNvSpPr/>
          <p:nvPr/>
        </p:nvSpPr>
        <p:spPr>
          <a:xfrm>
            <a:off x="5635412" y="5179480"/>
            <a:ext cx="1165522" cy="595465"/>
          </a:xfrm>
          <a:prstGeom prst="triangle">
            <a:avLst>
              <a:gd name="adj" fmla="val 482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>
                <a:solidFill>
                  <a:srgbClr val="292934"/>
                </a:solidFill>
                <a:latin typeface="Arial"/>
              </a:rPr>
              <a:t>AS</a:t>
            </a:r>
            <a:endParaRPr lang="en-US" sz="1600" b="1" dirty="0">
              <a:solidFill>
                <a:srgbClr val="292934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26D7A-4417-B941-BD75-F1006F939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7000"/>
          </a:blip>
          <a:srcRect t="13623" b="21207"/>
          <a:stretch/>
        </p:blipFill>
        <p:spPr>
          <a:xfrm>
            <a:off x="2983463" y="1608516"/>
            <a:ext cx="6722923" cy="243084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449C1C-3AC4-604B-83C0-8FE2D16190F4}"/>
              </a:ext>
            </a:extLst>
          </p:cNvPr>
          <p:cNvSpPr/>
          <p:nvPr/>
        </p:nvSpPr>
        <p:spPr>
          <a:xfrm>
            <a:off x="2201168" y="4962497"/>
            <a:ext cx="8034010" cy="20801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46CC8-5AD6-4948-AAF2-84816CBAAC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flipH="1">
            <a:off x="9477009" y="3431588"/>
            <a:ext cx="889141" cy="157309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67BC6E-607C-B148-AB6D-98AE7ABBDA23}"/>
              </a:ext>
            </a:extLst>
          </p:cNvPr>
          <p:cNvSpPr/>
          <p:nvPr/>
        </p:nvSpPr>
        <p:spPr>
          <a:xfrm>
            <a:off x="3445778" y="1085296"/>
            <a:ext cx="5544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Thou shalt love thy neighbor </a:t>
            </a:r>
            <a:r>
              <a:rPr lang="en-US" sz="2800" dirty="0">
                <a:solidFill>
                  <a:srgbClr val="C00000"/>
                </a:solidFill>
              </a:rPr>
              <a:t>as </a:t>
            </a:r>
            <a:r>
              <a:rPr lang="en-US" dirty="0"/>
              <a:t>thyself. Mark 12:30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F13120-759F-BB4A-9945-B8B304115E7E}"/>
              </a:ext>
            </a:extLst>
          </p:cNvPr>
          <p:cNvGrpSpPr/>
          <p:nvPr/>
        </p:nvGrpSpPr>
        <p:grpSpPr>
          <a:xfrm>
            <a:off x="2109468" y="3424169"/>
            <a:ext cx="935596" cy="1573096"/>
            <a:chOff x="2109468" y="3424169"/>
            <a:chExt cx="935596" cy="15730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DBD16E-AAF4-DC45-AC35-5DD30556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2132696" y="3424169"/>
              <a:ext cx="889141" cy="1573096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0B04C5-9BBD-0246-9FCB-867BCEB86D39}"/>
                </a:ext>
              </a:extLst>
            </p:cNvPr>
            <p:cNvSpPr/>
            <p:nvPr/>
          </p:nvSpPr>
          <p:spPr>
            <a:xfrm>
              <a:off x="2109468" y="4026051"/>
              <a:ext cx="935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Me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5AC832C-20E0-F144-B23E-F27438179CA4}"/>
              </a:ext>
            </a:extLst>
          </p:cNvPr>
          <p:cNvSpPr/>
          <p:nvPr/>
        </p:nvSpPr>
        <p:spPr>
          <a:xfrm>
            <a:off x="9618817" y="4064037"/>
            <a:ext cx="605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76606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F8F91-7D66-0447-9BF5-C4DDEBEB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Control the </a:t>
            </a:r>
            <a:r>
              <a:rPr lang="en-US" sz="6600" dirty="0">
                <a:solidFill>
                  <a:srgbClr val="FFFFFF"/>
                </a:solidFill>
              </a:rPr>
              <a:t>Tongue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2800" i="1" dirty="0">
                <a:solidFill>
                  <a:srgbClr val="FFFFFF"/>
                </a:solidFill>
              </a:rPr>
              <a:t>James 3; Matthew 15:10-20</a:t>
            </a:r>
            <a:endParaRPr lang="en-US" sz="6600" b="1" i="1" kern="1200" dirty="0">
              <a:solidFill>
                <a:srgbClr val="FFC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D3238-F600-C544-8CDF-10E882015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b="1" i="1" dirty="0">
                <a:solidFill>
                  <a:srgbClr val="C00000"/>
                </a:solidFill>
              </a:rPr>
              <a:t>“Never pass up a good opportunity to Shut Up”</a:t>
            </a:r>
            <a:endParaRPr lang="en-US" sz="3200" kern="12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 descr="Maze">
            <a:extLst>
              <a:ext uri="{FF2B5EF4-FFF2-40B4-BE49-F238E27FC236}">
                <a16:creationId xmlns:a16="http://schemas.microsoft.com/office/drawing/2014/main" id="{CB9AD403-6F14-CB47-BA1C-611AEF9BB51D}"/>
              </a:ext>
            </a:extLst>
          </p:cNvPr>
          <p:cNvSpPr/>
          <p:nvPr/>
        </p:nvSpPr>
        <p:spPr>
          <a:xfrm>
            <a:off x="10016933" y="922183"/>
            <a:ext cx="1353799" cy="122835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771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869" y="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Taming the Tongue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6D7D812-27CA-FF43-895D-EE9663AFA12D}"/>
              </a:ext>
            </a:extLst>
          </p:cNvPr>
          <p:cNvSpPr/>
          <p:nvPr/>
        </p:nvSpPr>
        <p:spPr>
          <a:xfrm>
            <a:off x="4605915" y="1262972"/>
            <a:ext cx="6400134" cy="1402630"/>
          </a:xfrm>
          <a:custGeom>
            <a:avLst/>
            <a:gdLst>
              <a:gd name="connsiteX0" fmla="*/ 233776 w 1402630"/>
              <a:gd name="connsiteY0" fmla="*/ 0 h 6400134"/>
              <a:gd name="connsiteX1" fmla="*/ 1168854 w 1402630"/>
              <a:gd name="connsiteY1" fmla="*/ 0 h 6400134"/>
              <a:gd name="connsiteX2" fmla="*/ 1402630 w 1402630"/>
              <a:gd name="connsiteY2" fmla="*/ 233776 h 6400134"/>
              <a:gd name="connsiteX3" fmla="*/ 1402630 w 1402630"/>
              <a:gd name="connsiteY3" fmla="*/ 6400134 h 6400134"/>
              <a:gd name="connsiteX4" fmla="*/ 1402630 w 1402630"/>
              <a:gd name="connsiteY4" fmla="*/ 6400134 h 6400134"/>
              <a:gd name="connsiteX5" fmla="*/ 0 w 1402630"/>
              <a:gd name="connsiteY5" fmla="*/ 6400134 h 6400134"/>
              <a:gd name="connsiteX6" fmla="*/ 0 w 1402630"/>
              <a:gd name="connsiteY6" fmla="*/ 6400134 h 6400134"/>
              <a:gd name="connsiteX7" fmla="*/ 0 w 1402630"/>
              <a:gd name="connsiteY7" fmla="*/ 233776 h 6400134"/>
              <a:gd name="connsiteX8" fmla="*/ 233776 w 1402630"/>
              <a:gd name="connsiteY8" fmla="*/ 0 h 640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2630" h="6400134">
                <a:moveTo>
                  <a:pt x="1402630" y="1066710"/>
                </a:moveTo>
                <a:lnTo>
                  <a:pt x="1402630" y="5333424"/>
                </a:lnTo>
                <a:cubicBezTo>
                  <a:pt x="1402630" y="5922551"/>
                  <a:pt x="1379692" y="6400132"/>
                  <a:pt x="1351397" y="6400132"/>
                </a:cubicBezTo>
                <a:lnTo>
                  <a:pt x="0" y="6400132"/>
                </a:lnTo>
                <a:lnTo>
                  <a:pt x="0" y="6400132"/>
                </a:lnTo>
                <a:lnTo>
                  <a:pt x="0" y="2"/>
                </a:lnTo>
                <a:lnTo>
                  <a:pt x="0" y="2"/>
                </a:lnTo>
                <a:lnTo>
                  <a:pt x="1351397" y="2"/>
                </a:lnTo>
                <a:cubicBezTo>
                  <a:pt x="1379692" y="2"/>
                  <a:pt x="1402630" y="477583"/>
                  <a:pt x="1402630" y="1066710"/>
                </a:cubicBez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391" tIns="104665" rIns="140860" bIns="104667" numCol="1" spcCol="1270" anchor="ctr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But the tongue can no man tame; it is an unruly evil, full of deadly poison. James 3:8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B6C3E07-E66E-A046-BE08-58E5023B580E}"/>
              </a:ext>
            </a:extLst>
          </p:cNvPr>
          <p:cNvSpPr/>
          <p:nvPr/>
        </p:nvSpPr>
        <p:spPr>
          <a:xfrm>
            <a:off x="1005840" y="1092919"/>
            <a:ext cx="3600075" cy="1753287"/>
          </a:xfrm>
          <a:custGeom>
            <a:avLst/>
            <a:gdLst>
              <a:gd name="connsiteX0" fmla="*/ 0 w 3600075"/>
              <a:gd name="connsiteY0" fmla="*/ 292220 h 1753287"/>
              <a:gd name="connsiteX1" fmla="*/ 292220 w 3600075"/>
              <a:gd name="connsiteY1" fmla="*/ 0 h 1753287"/>
              <a:gd name="connsiteX2" fmla="*/ 3307855 w 3600075"/>
              <a:gd name="connsiteY2" fmla="*/ 0 h 1753287"/>
              <a:gd name="connsiteX3" fmla="*/ 3600075 w 3600075"/>
              <a:gd name="connsiteY3" fmla="*/ 292220 h 1753287"/>
              <a:gd name="connsiteX4" fmla="*/ 3600075 w 3600075"/>
              <a:gd name="connsiteY4" fmla="*/ 1461067 h 1753287"/>
              <a:gd name="connsiteX5" fmla="*/ 3307855 w 3600075"/>
              <a:gd name="connsiteY5" fmla="*/ 1753287 h 1753287"/>
              <a:gd name="connsiteX6" fmla="*/ 292220 w 3600075"/>
              <a:gd name="connsiteY6" fmla="*/ 1753287 h 1753287"/>
              <a:gd name="connsiteX7" fmla="*/ 0 w 3600075"/>
              <a:gd name="connsiteY7" fmla="*/ 1461067 h 1753287"/>
              <a:gd name="connsiteX8" fmla="*/ 0 w 3600075"/>
              <a:gd name="connsiteY8" fmla="*/ 292220 h 175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75" h="1753287">
                <a:moveTo>
                  <a:pt x="0" y="292220"/>
                </a:moveTo>
                <a:cubicBezTo>
                  <a:pt x="0" y="130831"/>
                  <a:pt x="130831" y="0"/>
                  <a:pt x="292220" y="0"/>
                </a:cubicBezTo>
                <a:lnTo>
                  <a:pt x="3307855" y="0"/>
                </a:lnTo>
                <a:cubicBezTo>
                  <a:pt x="3469244" y="0"/>
                  <a:pt x="3600075" y="130831"/>
                  <a:pt x="3600075" y="292220"/>
                </a:cubicBezTo>
                <a:lnTo>
                  <a:pt x="3600075" y="1461067"/>
                </a:lnTo>
                <a:cubicBezTo>
                  <a:pt x="3600075" y="1622456"/>
                  <a:pt x="3469244" y="1753287"/>
                  <a:pt x="3307855" y="1753287"/>
                </a:cubicBezTo>
                <a:lnTo>
                  <a:pt x="292220" y="1753287"/>
                </a:lnTo>
                <a:cubicBezTo>
                  <a:pt x="130831" y="1753287"/>
                  <a:pt x="0" y="1622456"/>
                  <a:pt x="0" y="1461067"/>
                </a:cubicBezTo>
                <a:lnTo>
                  <a:pt x="0" y="29222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8948" tIns="192268" rIns="298948" bIns="192268" numCol="1" spcCol="1270" anchor="ctr" anchorCtr="0">
            <a:noAutofit/>
          </a:bodyPr>
          <a:lstStyle/>
          <a:p>
            <a:pPr marL="0" lvl="0" indent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600" kern="1200" dirty="0"/>
              <a:t>Condition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0266DB9-CB5D-3748-B661-B12B8485366B}"/>
              </a:ext>
            </a:extLst>
          </p:cNvPr>
          <p:cNvSpPr/>
          <p:nvPr/>
        </p:nvSpPr>
        <p:spPr>
          <a:xfrm>
            <a:off x="4510991" y="3103924"/>
            <a:ext cx="6494158" cy="1402630"/>
          </a:xfrm>
          <a:custGeom>
            <a:avLst/>
            <a:gdLst>
              <a:gd name="connsiteX0" fmla="*/ 233776 w 1402630"/>
              <a:gd name="connsiteY0" fmla="*/ 0 h 6494158"/>
              <a:gd name="connsiteX1" fmla="*/ 1168854 w 1402630"/>
              <a:gd name="connsiteY1" fmla="*/ 0 h 6494158"/>
              <a:gd name="connsiteX2" fmla="*/ 1402630 w 1402630"/>
              <a:gd name="connsiteY2" fmla="*/ 233776 h 6494158"/>
              <a:gd name="connsiteX3" fmla="*/ 1402630 w 1402630"/>
              <a:gd name="connsiteY3" fmla="*/ 6494158 h 6494158"/>
              <a:gd name="connsiteX4" fmla="*/ 1402630 w 1402630"/>
              <a:gd name="connsiteY4" fmla="*/ 6494158 h 6494158"/>
              <a:gd name="connsiteX5" fmla="*/ 0 w 1402630"/>
              <a:gd name="connsiteY5" fmla="*/ 6494158 h 6494158"/>
              <a:gd name="connsiteX6" fmla="*/ 0 w 1402630"/>
              <a:gd name="connsiteY6" fmla="*/ 6494158 h 6494158"/>
              <a:gd name="connsiteX7" fmla="*/ 0 w 1402630"/>
              <a:gd name="connsiteY7" fmla="*/ 233776 h 6494158"/>
              <a:gd name="connsiteX8" fmla="*/ 233776 w 1402630"/>
              <a:gd name="connsiteY8" fmla="*/ 0 h 649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2630" h="6494158">
                <a:moveTo>
                  <a:pt x="1402630" y="1082381"/>
                </a:moveTo>
                <a:lnTo>
                  <a:pt x="1402630" y="5411777"/>
                </a:lnTo>
                <a:cubicBezTo>
                  <a:pt x="1402630" y="6009558"/>
                  <a:pt x="1380024" y="6494156"/>
                  <a:pt x="1352138" y="6494156"/>
                </a:cubicBezTo>
                <a:lnTo>
                  <a:pt x="0" y="6494156"/>
                </a:lnTo>
                <a:lnTo>
                  <a:pt x="0" y="6494156"/>
                </a:lnTo>
                <a:lnTo>
                  <a:pt x="0" y="2"/>
                </a:lnTo>
                <a:lnTo>
                  <a:pt x="0" y="2"/>
                </a:lnTo>
                <a:lnTo>
                  <a:pt x="1352138" y="2"/>
                </a:lnTo>
                <a:cubicBezTo>
                  <a:pt x="1380024" y="2"/>
                  <a:pt x="1402630" y="484600"/>
                  <a:pt x="1402630" y="1082381"/>
                </a:cubicBez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391" tIns="104665" rIns="140860" bIns="104667" numCol="1" spcCol="1270" anchor="ctr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But those things which proceed out of the mouth come forth from the </a:t>
            </a:r>
            <a:r>
              <a:rPr lang="en-US" sz="1900" b="1" kern="1200" dirty="0"/>
              <a:t>heart</a:t>
            </a:r>
            <a:r>
              <a:rPr lang="en-US" sz="1900" kern="1200" dirty="0"/>
              <a:t>; and they defile the man. Matthew 15:18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Out of the abundance of the </a:t>
            </a:r>
            <a:r>
              <a:rPr lang="en-US" sz="1900" b="1" kern="1200" dirty="0"/>
              <a:t>heart</a:t>
            </a:r>
            <a:r>
              <a:rPr lang="en-US" sz="1900" kern="1200" dirty="0"/>
              <a:t> the mouth speaks. Matthew 12:34-37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E509B58-1811-6148-9633-7CBB36F1BFE2}"/>
              </a:ext>
            </a:extLst>
          </p:cNvPr>
          <p:cNvSpPr/>
          <p:nvPr/>
        </p:nvSpPr>
        <p:spPr>
          <a:xfrm>
            <a:off x="1005840" y="2928594"/>
            <a:ext cx="3505151" cy="1753287"/>
          </a:xfrm>
          <a:custGeom>
            <a:avLst/>
            <a:gdLst>
              <a:gd name="connsiteX0" fmla="*/ 0 w 3505151"/>
              <a:gd name="connsiteY0" fmla="*/ 292220 h 1753287"/>
              <a:gd name="connsiteX1" fmla="*/ 292220 w 3505151"/>
              <a:gd name="connsiteY1" fmla="*/ 0 h 1753287"/>
              <a:gd name="connsiteX2" fmla="*/ 3212931 w 3505151"/>
              <a:gd name="connsiteY2" fmla="*/ 0 h 1753287"/>
              <a:gd name="connsiteX3" fmla="*/ 3505151 w 3505151"/>
              <a:gd name="connsiteY3" fmla="*/ 292220 h 1753287"/>
              <a:gd name="connsiteX4" fmla="*/ 3505151 w 3505151"/>
              <a:gd name="connsiteY4" fmla="*/ 1461067 h 1753287"/>
              <a:gd name="connsiteX5" fmla="*/ 3212931 w 3505151"/>
              <a:gd name="connsiteY5" fmla="*/ 1753287 h 1753287"/>
              <a:gd name="connsiteX6" fmla="*/ 292220 w 3505151"/>
              <a:gd name="connsiteY6" fmla="*/ 1753287 h 1753287"/>
              <a:gd name="connsiteX7" fmla="*/ 0 w 3505151"/>
              <a:gd name="connsiteY7" fmla="*/ 1461067 h 1753287"/>
              <a:gd name="connsiteX8" fmla="*/ 0 w 3505151"/>
              <a:gd name="connsiteY8" fmla="*/ 292220 h 175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5151" h="1753287">
                <a:moveTo>
                  <a:pt x="0" y="292220"/>
                </a:moveTo>
                <a:cubicBezTo>
                  <a:pt x="0" y="130831"/>
                  <a:pt x="130831" y="0"/>
                  <a:pt x="292220" y="0"/>
                </a:cubicBezTo>
                <a:lnTo>
                  <a:pt x="3212931" y="0"/>
                </a:lnTo>
                <a:cubicBezTo>
                  <a:pt x="3374320" y="0"/>
                  <a:pt x="3505151" y="130831"/>
                  <a:pt x="3505151" y="292220"/>
                </a:cubicBezTo>
                <a:lnTo>
                  <a:pt x="3505151" y="1461067"/>
                </a:lnTo>
                <a:cubicBezTo>
                  <a:pt x="3505151" y="1622456"/>
                  <a:pt x="3374320" y="1753287"/>
                  <a:pt x="3212931" y="1753287"/>
                </a:cubicBezTo>
                <a:lnTo>
                  <a:pt x="292220" y="1753287"/>
                </a:lnTo>
                <a:cubicBezTo>
                  <a:pt x="130831" y="1753287"/>
                  <a:pt x="0" y="1622456"/>
                  <a:pt x="0" y="1461067"/>
                </a:cubicBezTo>
                <a:lnTo>
                  <a:pt x="0" y="29222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8948" tIns="192268" rIns="298948" bIns="192268" numCol="1" spcCol="1270" anchor="ctr" anchorCtr="0">
            <a:noAutofit/>
          </a:bodyPr>
          <a:lstStyle/>
          <a:p>
            <a:pPr marL="0" lvl="0" indent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600" kern="1200" dirty="0"/>
              <a:t>Cause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E10D462-DAB4-4949-8BAB-8FDD53CF96BC}"/>
              </a:ext>
            </a:extLst>
          </p:cNvPr>
          <p:cNvSpPr/>
          <p:nvPr/>
        </p:nvSpPr>
        <p:spPr>
          <a:xfrm>
            <a:off x="4605915" y="4944875"/>
            <a:ext cx="6400134" cy="1402631"/>
          </a:xfrm>
          <a:custGeom>
            <a:avLst/>
            <a:gdLst>
              <a:gd name="connsiteX0" fmla="*/ 233776 w 1402630"/>
              <a:gd name="connsiteY0" fmla="*/ 0 h 6400134"/>
              <a:gd name="connsiteX1" fmla="*/ 1168854 w 1402630"/>
              <a:gd name="connsiteY1" fmla="*/ 0 h 6400134"/>
              <a:gd name="connsiteX2" fmla="*/ 1402630 w 1402630"/>
              <a:gd name="connsiteY2" fmla="*/ 233776 h 6400134"/>
              <a:gd name="connsiteX3" fmla="*/ 1402630 w 1402630"/>
              <a:gd name="connsiteY3" fmla="*/ 6400134 h 6400134"/>
              <a:gd name="connsiteX4" fmla="*/ 1402630 w 1402630"/>
              <a:gd name="connsiteY4" fmla="*/ 6400134 h 6400134"/>
              <a:gd name="connsiteX5" fmla="*/ 0 w 1402630"/>
              <a:gd name="connsiteY5" fmla="*/ 6400134 h 6400134"/>
              <a:gd name="connsiteX6" fmla="*/ 0 w 1402630"/>
              <a:gd name="connsiteY6" fmla="*/ 6400134 h 6400134"/>
              <a:gd name="connsiteX7" fmla="*/ 0 w 1402630"/>
              <a:gd name="connsiteY7" fmla="*/ 233776 h 6400134"/>
              <a:gd name="connsiteX8" fmla="*/ 233776 w 1402630"/>
              <a:gd name="connsiteY8" fmla="*/ 0 h 640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2630" h="6400134">
                <a:moveTo>
                  <a:pt x="1402630" y="1066710"/>
                </a:moveTo>
                <a:lnTo>
                  <a:pt x="1402630" y="5333424"/>
                </a:lnTo>
                <a:cubicBezTo>
                  <a:pt x="1402630" y="5922551"/>
                  <a:pt x="1379692" y="6400132"/>
                  <a:pt x="1351397" y="6400132"/>
                </a:cubicBezTo>
                <a:lnTo>
                  <a:pt x="0" y="6400132"/>
                </a:lnTo>
                <a:lnTo>
                  <a:pt x="0" y="6400132"/>
                </a:lnTo>
                <a:lnTo>
                  <a:pt x="0" y="2"/>
                </a:lnTo>
                <a:lnTo>
                  <a:pt x="0" y="2"/>
                </a:lnTo>
                <a:lnTo>
                  <a:pt x="1351397" y="2"/>
                </a:lnTo>
                <a:cubicBezTo>
                  <a:pt x="1379692" y="2"/>
                  <a:pt x="1402630" y="477583"/>
                  <a:pt x="1402630" y="1066710"/>
                </a:cubicBez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391" tIns="104666" rIns="140860" bIns="104667" numCol="1" spcCol="1270" anchor="ctr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b="0" i="0" kern="1200" dirty="0"/>
              <a:t>I the Lord </a:t>
            </a:r>
            <a:r>
              <a:rPr lang="en-US" sz="1900" b="1" i="0" kern="1200" dirty="0"/>
              <a:t>search</a:t>
            </a:r>
            <a:r>
              <a:rPr lang="en-US" sz="1900" b="0" i="0" kern="1200" dirty="0"/>
              <a:t> </a:t>
            </a:r>
            <a:r>
              <a:rPr lang="en-US" sz="1900" b="1" i="0" kern="1200" dirty="0"/>
              <a:t>the</a:t>
            </a:r>
            <a:r>
              <a:rPr lang="en-US" sz="1900" b="0" i="0" kern="1200" dirty="0"/>
              <a:t> </a:t>
            </a:r>
            <a:r>
              <a:rPr lang="en-US" sz="1900" b="1" i="0" kern="1200" dirty="0"/>
              <a:t>heart</a:t>
            </a:r>
            <a:r>
              <a:rPr lang="en-US" sz="1900" b="0" i="0" kern="1200" dirty="0"/>
              <a:t>, I try the reins, even to give every man according to his ways, and according to the fruit of his doings. Jeremiah 17:10</a:t>
            </a:r>
            <a:endParaRPr lang="en-US" sz="1900" kern="1200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FD2820F-B2AF-3B45-968F-0095D226AA7E}"/>
              </a:ext>
            </a:extLst>
          </p:cNvPr>
          <p:cNvSpPr/>
          <p:nvPr/>
        </p:nvSpPr>
        <p:spPr>
          <a:xfrm>
            <a:off x="1005840" y="4769546"/>
            <a:ext cx="3600075" cy="1753287"/>
          </a:xfrm>
          <a:custGeom>
            <a:avLst/>
            <a:gdLst>
              <a:gd name="connsiteX0" fmla="*/ 0 w 3600075"/>
              <a:gd name="connsiteY0" fmla="*/ 292220 h 1753287"/>
              <a:gd name="connsiteX1" fmla="*/ 292220 w 3600075"/>
              <a:gd name="connsiteY1" fmla="*/ 0 h 1753287"/>
              <a:gd name="connsiteX2" fmla="*/ 3307855 w 3600075"/>
              <a:gd name="connsiteY2" fmla="*/ 0 h 1753287"/>
              <a:gd name="connsiteX3" fmla="*/ 3600075 w 3600075"/>
              <a:gd name="connsiteY3" fmla="*/ 292220 h 1753287"/>
              <a:gd name="connsiteX4" fmla="*/ 3600075 w 3600075"/>
              <a:gd name="connsiteY4" fmla="*/ 1461067 h 1753287"/>
              <a:gd name="connsiteX5" fmla="*/ 3307855 w 3600075"/>
              <a:gd name="connsiteY5" fmla="*/ 1753287 h 1753287"/>
              <a:gd name="connsiteX6" fmla="*/ 292220 w 3600075"/>
              <a:gd name="connsiteY6" fmla="*/ 1753287 h 1753287"/>
              <a:gd name="connsiteX7" fmla="*/ 0 w 3600075"/>
              <a:gd name="connsiteY7" fmla="*/ 1461067 h 1753287"/>
              <a:gd name="connsiteX8" fmla="*/ 0 w 3600075"/>
              <a:gd name="connsiteY8" fmla="*/ 292220 h 175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75" h="1753287">
                <a:moveTo>
                  <a:pt x="0" y="292220"/>
                </a:moveTo>
                <a:cubicBezTo>
                  <a:pt x="0" y="130831"/>
                  <a:pt x="130831" y="0"/>
                  <a:pt x="292220" y="0"/>
                </a:cubicBezTo>
                <a:lnTo>
                  <a:pt x="3307855" y="0"/>
                </a:lnTo>
                <a:cubicBezTo>
                  <a:pt x="3469244" y="0"/>
                  <a:pt x="3600075" y="130831"/>
                  <a:pt x="3600075" y="292220"/>
                </a:cubicBezTo>
                <a:lnTo>
                  <a:pt x="3600075" y="1461067"/>
                </a:lnTo>
                <a:cubicBezTo>
                  <a:pt x="3600075" y="1622456"/>
                  <a:pt x="3469244" y="1753287"/>
                  <a:pt x="3307855" y="1753287"/>
                </a:cubicBezTo>
                <a:lnTo>
                  <a:pt x="292220" y="1753287"/>
                </a:lnTo>
                <a:cubicBezTo>
                  <a:pt x="130831" y="1753287"/>
                  <a:pt x="0" y="1622456"/>
                  <a:pt x="0" y="1461067"/>
                </a:cubicBezTo>
                <a:lnTo>
                  <a:pt x="0" y="29222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8948" tIns="192268" rIns="298948" bIns="192268" numCol="1" spcCol="1270" anchor="ctr" anchorCtr="0">
            <a:noAutofit/>
          </a:bodyPr>
          <a:lstStyle/>
          <a:p>
            <a:pPr marL="0" lvl="0" indent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600" kern="1200" dirty="0"/>
              <a:t>Cure</a:t>
            </a:r>
          </a:p>
        </p:txBody>
      </p:sp>
    </p:spTree>
    <p:extLst>
      <p:ext uri="{BB962C8B-B14F-4D97-AF65-F5344CB8AC3E}">
        <p14:creationId xmlns:p14="http://schemas.microsoft.com/office/powerpoint/2010/main" val="9226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376" y="44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Searching Your Heart</a:t>
            </a:r>
            <a:endParaRPr lang="en-US" sz="26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2438218"/>
              </p:ext>
            </p:extLst>
          </p:nvPr>
        </p:nvGraphicFramePr>
        <p:xfrm>
          <a:off x="391556" y="1426387"/>
          <a:ext cx="7173025" cy="49217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94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8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304">
                <a:tc>
                  <a:txBody>
                    <a:bodyPr/>
                    <a:lstStyle/>
                    <a:p>
                      <a:pPr algn="ctr"/>
                      <a:endParaRPr kumimoji="0" lang="en-US" sz="1200" b="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rgbClr val="002060"/>
                          </a:solidFill>
                        </a:rPr>
                        <a:t>Things </a:t>
                      </a:r>
                      <a:r>
                        <a:rPr lang="en-US" sz="1400" b="1" i="1" baseline="0" dirty="0">
                          <a:solidFill>
                            <a:srgbClr val="002060"/>
                          </a:solidFill>
                        </a:rPr>
                        <a:t>I </a:t>
                      </a:r>
                      <a:r>
                        <a:rPr lang="en-US" sz="1400" b="1" i="1" dirty="0">
                          <a:solidFill>
                            <a:srgbClr val="002060"/>
                          </a:solidFill>
                        </a:rPr>
                        <a:t>Know Are in My Heart</a:t>
                      </a:r>
                    </a:p>
                  </a:txBody>
                  <a:tcPr anchor="ctr">
                    <a:lnL w="12700" cmpd="sng">
                      <a:noFill/>
                    </a:lnL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rgbClr val="002060"/>
                          </a:solidFill>
                        </a:rPr>
                        <a:t>Things I Don’t Know Are in My Heart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41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rgbClr val="002060"/>
                          </a:solidFill>
                        </a:rPr>
                        <a:t>Things Others see in My Heart</a:t>
                      </a:r>
                    </a:p>
                  </a:txBody>
                  <a:tcPr anchor="ctr">
                    <a:lnT w="12700" cmpd="sng">
                      <a:noFill/>
                    </a:lnT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342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rgbClr val="002060"/>
                          </a:solidFill>
                        </a:rPr>
                        <a:t>Things  Others</a:t>
                      </a:r>
                    </a:p>
                    <a:p>
                      <a:pPr algn="ctr"/>
                      <a:r>
                        <a:rPr lang="en-US" sz="1400" b="1" i="1" dirty="0">
                          <a:solidFill>
                            <a:srgbClr val="002060"/>
                          </a:solidFill>
                        </a:rPr>
                        <a:t>Don’t See in My Heart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rgbClr val="FF7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21782" y="2452209"/>
            <a:ext cx="377866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Blind Spot: </a:t>
            </a:r>
            <a:r>
              <a:rPr lang="en-US" dirty="0"/>
              <a:t>Things about you that you aren't aware of, but that are known by others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1782" y="1426386"/>
            <a:ext cx="377866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Open Area: </a:t>
            </a:r>
            <a:r>
              <a:rPr lang="en-US" dirty="0"/>
              <a:t>Things you and others know about your heart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1782" y="3928382"/>
            <a:ext cx="3778662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Facade Area: </a:t>
            </a:r>
            <a:r>
              <a:rPr lang="en-US" dirty="0"/>
              <a:t>Things that you know about your heart that others don't know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1782" y="5372371"/>
            <a:ext cx="3778662" cy="923330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Unknown Area: </a:t>
            </a:r>
            <a:r>
              <a:rPr lang="en-US" dirty="0"/>
              <a:t>Things that are unknown by you, and are unknown by others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9655" y="2883097"/>
            <a:ext cx="1770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Open Area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7862" y="2913874"/>
            <a:ext cx="182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Blind Spot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8374" y="5005512"/>
            <a:ext cx="251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Unknown Area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0254" y="5110761"/>
            <a:ext cx="216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Facade Area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28435" y="6407412"/>
            <a:ext cx="3050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The Johari Window (</a:t>
            </a:r>
            <a:r>
              <a:rPr lang="it-IT" sz="1200" i="1" dirty="0" err="1"/>
              <a:t>Luft</a:t>
            </a:r>
            <a:r>
              <a:rPr lang="it-IT" sz="1200" i="1" dirty="0"/>
              <a:t>, </a:t>
            </a:r>
            <a:r>
              <a:rPr lang="it-IT" sz="1200" i="1" dirty="0" err="1"/>
              <a:t>J</a:t>
            </a:r>
            <a:r>
              <a:rPr lang="it-IT" sz="1200" i="1" dirty="0"/>
              <a:t>.; </a:t>
            </a:r>
            <a:r>
              <a:rPr lang="it-IT" sz="1200" i="1" dirty="0" err="1"/>
              <a:t>Ingham</a:t>
            </a:r>
            <a:r>
              <a:rPr lang="it-IT" sz="1200" i="1" dirty="0"/>
              <a:t>, H., 1955)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974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4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Heart of Biblical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0176" y="1592316"/>
            <a:ext cx="10691648" cy="512127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At times throughout the Bible, the hearts of great, God-fearing men operated in the wrong area </a:t>
            </a:r>
          </a:p>
          <a:p>
            <a:pPr lvl="1"/>
            <a:r>
              <a:rPr lang="en-US" dirty="0"/>
              <a:t>Façade - </a:t>
            </a:r>
            <a:r>
              <a:rPr lang="en-US" b="1" dirty="0"/>
              <a:t>Abraham lies about Sarah </a:t>
            </a:r>
            <a:r>
              <a:rPr lang="en-US" dirty="0"/>
              <a:t>(Gen 20:1-12) </a:t>
            </a:r>
          </a:p>
          <a:p>
            <a:pPr lvl="1"/>
            <a:r>
              <a:rPr lang="en-US" dirty="0"/>
              <a:t>Unknown - </a:t>
            </a:r>
            <a:r>
              <a:rPr lang="en-US" b="1" dirty="0"/>
              <a:t>David has Uriah killed </a:t>
            </a:r>
            <a:r>
              <a:rPr lang="en-US" dirty="0"/>
              <a:t>(2 Sam 11:1-1)</a:t>
            </a:r>
          </a:p>
          <a:p>
            <a:pPr lvl="1"/>
            <a:r>
              <a:rPr lang="en-US" dirty="0"/>
              <a:t>Blind Spot - </a:t>
            </a:r>
            <a:r>
              <a:rPr lang="en-US" b="1" dirty="0"/>
              <a:t>Peter denies Jesus three times  </a:t>
            </a:r>
            <a:r>
              <a:rPr lang="en-US" dirty="0"/>
              <a:t>(Matt 26:31-35; 69-75) </a:t>
            </a:r>
          </a:p>
          <a:p>
            <a:pPr lvl="1"/>
            <a:r>
              <a:rPr lang="en-US" dirty="0"/>
              <a:t>Façade - </a:t>
            </a:r>
            <a:r>
              <a:rPr lang="en-US" b="1" dirty="0"/>
              <a:t>Paul’s Damascus Road Conversion </a:t>
            </a:r>
            <a:r>
              <a:rPr lang="en-US" dirty="0"/>
              <a:t>(Acts 9:1-6)</a:t>
            </a:r>
          </a:p>
          <a:p>
            <a:endParaRPr lang="en-US" dirty="0"/>
          </a:p>
          <a:p>
            <a:r>
              <a:rPr lang="en-US" b="1" dirty="0"/>
              <a:t>However, even after making mistakes, God honored their </a:t>
            </a:r>
            <a:r>
              <a:rPr lang="en-US" b="1" i="1" dirty="0"/>
              <a:t>reactions</a:t>
            </a:r>
            <a:r>
              <a:rPr lang="mr-IN" b="1" dirty="0"/>
              <a:t>…</a:t>
            </a:r>
            <a:r>
              <a:rPr lang="en-US" b="1" dirty="0"/>
              <a:t> after the </a:t>
            </a:r>
            <a:r>
              <a:rPr lang="en-US" b="1" i="1" dirty="0"/>
              <a:t>actions</a:t>
            </a:r>
          </a:p>
          <a:p>
            <a:pPr lvl="1"/>
            <a:r>
              <a:rPr lang="en-US" dirty="0"/>
              <a:t>Abraham continued to live by faith and God counted it as righteousness</a:t>
            </a:r>
          </a:p>
          <a:p>
            <a:pPr lvl="1"/>
            <a:r>
              <a:rPr lang="en-US" dirty="0"/>
              <a:t>David repented and became a man after God’s own heart</a:t>
            </a:r>
          </a:p>
          <a:p>
            <a:pPr lvl="1"/>
            <a:r>
              <a:rPr lang="en-US" dirty="0"/>
              <a:t>Peter remembered the words of Jesus, repented and became a leader</a:t>
            </a:r>
          </a:p>
          <a:p>
            <a:pPr lvl="1"/>
            <a:r>
              <a:rPr lang="en-US" dirty="0"/>
              <a:t>Paul accepted Jesus as his Lord and became a great Apostle!</a:t>
            </a:r>
          </a:p>
        </p:txBody>
      </p:sp>
    </p:spTree>
    <p:extLst>
      <p:ext uri="{BB962C8B-B14F-4D97-AF65-F5344CB8AC3E}">
        <p14:creationId xmlns:p14="http://schemas.microsoft.com/office/powerpoint/2010/main" val="395481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16029367"/>
              </p:ext>
            </p:extLst>
          </p:nvPr>
        </p:nvGraphicFramePr>
        <p:xfrm>
          <a:off x="597179" y="1581952"/>
          <a:ext cx="6792836" cy="42915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60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44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12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rgbClr val="FF7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475517" y="2622718"/>
            <a:ext cx="2765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Open Area</a:t>
            </a:r>
          </a:p>
          <a:p>
            <a:pPr algn="ctr"/>
            <a:r>
              <a:rPr lang="en-US" sz="1600" dirty="0"/>
              <a:t>“The Light”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62105" y="2791667"/>
            <a:ext cx="144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Blind Spot</a:t>
            </a:r>
          </a:p>
          <a:p>
            <a:pPr algn="ctr"/>
            <a:r>
              <a:rPr lang="en-US" sz="1600" i="1" dirty="0"/>
              <a:t>“Ignorance”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28756" y="5136011"/>
            <a:ext cx="17144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Unknown Area</a:t>
            </a:r>
          </a:p>
          <a:p>
            <a:pPr algn="ctr"/>
            <a:r>
              <a:rPr lang="en-US" sz="1600" i="1" dirty="0"/>
              <a:t>“Only God knows”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8322" y="51545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Facade Area</a:t>
            </a:r>
          </a:p>
          <a:p>
            <a:pPr algn="ctr"/>
            <a:r>
              <a:rPr lang="en-US" sz="1600" i="1" dirty="0"/>
              <a:t>“Darkness”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47214" y="2480700"/>
            <a:ext cx="391486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Blind Spot: </a:t>
            </a:r>
            <a:r>
              <a:rPr lang="en-US" dirty="0"/>
              <a:t>We are held accountable for this area once they have been exposed by the Light. </a:t>
            </a:r>
            <a:r>
              <a:rPr lang="en-US" i="1" dirty="0"/>
              <a:t>(Psalms 139:23-24)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47215" y="1581952"/>
            <a:ext cx="391486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Open Area: </a:t>
            </a:r>
            <a:r>
              <a:rPr lang="en-US" dirty="0"/>
              <a:t>This is where we want to be. </a:t>
            </a:r>
            <a:r>
              <a:rPr lang="en-US" i="1" dirty="0"/>
              <a:t>(John 12:35-36)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47215" y="3734929"/>
            <a:ext cx="3914865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Facade Area: </a:t>
            </a:r>
            <a:r>
              <a:rPr lang="en-US" dirty="0"/>
              <a:t>Resolved through Humility, Submission, Repentance and Forgiveness. </a:t>
            </a:r>
            <a:r>
              <a:rPr lang="en-US" i="1" dirty="0"/>
              <a:t>(James 5:16)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7214" y="4946012"/>
            <a:ext cx="3914865" cy="923330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Unknown Area: </a:t>
            </a:r>
            <a:r>
              <a:rPr lang="en-US" dirty="0"/>
              <a:t>God’s Grace and Mercy covers the “Unknown” areas of our hearts. </a:t>
            </a:r>
            <a:r>
              <a:rPr lang="en-US" i="1" dirty="0"/>
              <a:t>(Jeremiah 17:9-10)</a:t>
            </a:r>
          </a:p>
        </p:txBody>
      </p:sp>
      <p:sp>
        <p:nvSpPr>
          <p:cNvPr id="3" name="Rectangle 2"/>
          <p:cNvSpPr/>
          <p:nvPr/>
        </p:nvSpPr>
        <p:spPr>
          <a:xfrm>
            <a:off x="988412" y="6170842"/>
            <a:ext cx="10037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“But those things which proceed out of the mouth come forth from the heart; and they defile the man”</a:t>
            </a:r>
            <a:endParaRPr lang="en-US" sz="140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5B231B0-6CC2-6547-AEB4-9CB6B4F5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76" y="44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Taming the Tongue</a:t>
            </a:r>
            <a:endParaRPr lang="en-US" sz="26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3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746</Words>
  <Application>Microsoft Macintosh PowerPoint</Application>
  <PresentationFormat>Widescreen</PresentationFormat>
  <Paragraphs>106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Helvetica Neue Medium</vt:lpstr>
      <vt:lpstr>Office Theme</vt:lpstr>
      <vt:lpstr>Making Better Dirt   Five components to make us better Soil  Lesson 3</vt:lpstr>
      <vt:lpstr>Five Components to making us better Soil</vt:lpstr>
      <vt:lpstr>Lesson 1 - Love God </vt:lpstr>
      <vt:lpstr>Lesson 2 - Love Yourself and Others</vt:lpstr>
      <vt:lpstr>Control the Tongue James 3; Matthew 15:10-20</vt:lpstr>
      <vt:lpstr>Taming the Tongue</vt:lpstr>
      <vt:lpstr>Searching Your Heart</vt:lpstr>
      <vt:lpstr>The Heart of Biblical Leaders</vt:lpstr>
      <vt:lpstr>Taming the Tongue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Better Dirt   Five components to make us better Soil</dc:title>
  <dc:creator>Watlington, Larry (Online)</dc:creator>
  <cp:lastModifiedBy>Watlington, Larry (Online)</cp:lastModifiedBy>
  <cp:revision>16</cp:revision>
  <dcterms:created xsi:type="dcterms:W3CDTF">2020-03-25T22:01:00Z</dcterms:created>
  <dcterms:modified xsi:type="dcterms:W3CDTF">2020-04-09T00:02:58Z</dcterms:modified>
</cp:coreProperties>
</file>